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02" r:id="rId3"/>
    <p:sldId id="304" r:id="rId4"/>
    <p:sldId id="306" r:id="rId5"/>
    <p:sldId id="307" r:id="rId6"/>
    <p:sldId id="308" r:id="rId7"/>
    <p:sldId id="309" r:id="rId8"/>
    <p:sldId id="310" r:id="rId9"/>
    <p:sldId id="311" r:id="rId10"/>
    <p:sldId id="312" r:id="rId11"/>
    <p:sldId id="313" r:id="rId12"/>
    <p:sldId id="314" r:id="rId13"/>
    <p:sldId id="315" r:id="rId14"/>
    <p:sldId id="316" r:id="rId15"/>
    <p:sldId id="317" r:id="rId16"/>
    <p:sldId id="318" r:id="rId17"/>
    <p:sldId id="319" r:id="rId18"/>
    <p:sldId id="320" r:id="rId19"/>
    <p:sldId id="321" r:id="rId20"/>
    <p:sldId id="322" r:id="rId21"/>
    <p:sldId id="323" r:id="rId22"/>
    <p:sldId id="324" r:id="rId23"/>
    <p:sldId id="325" r:id="rId24"/>
    <p:sldId id="326" r:id="rId25"/>
    <p:sldId id="327" r:id="rId26"/>
    <p:sldId id="328" r:id="rId27"/>
    <p:sldId id="329" r:id="rId28"/>
    <p:sldId id="330" r:id="rId29"/>
    <p:sldId id="331" r:id="rId30"/>
    <p:sldId id="332" r:id="rId31"/>
    <p:sldId id="333" r:id="rId32"/>
    <p:sldId id="334" r:id="rId33"/>
    <p:sldId id="335" r:id="rId34"/>
    <p:sldId id="336" r:id="rId35"/>
    <p:sldId id="337" r:id="rId36"/>
    <p:sldId id="338" r:id="rId37"/>
    <p:sldId id="339" r:id="rId38"/>
    <p:sldId id="340" r:id="rId39"/>
    <p:sldId id="341" r:id="rId40"/>
    <p:sldId id="342" r:id="rId41"/>
    <p:sldId id="343" r:id="rId42"/>
    <p:sldId id="344" r:id="rId43"/>
    <p:sldId id="345" r:id="rId44"/>
    <p:sldId id="346" r:id="rId45"/>
    <p:sldId id="347" r:id="rId46"/>
    <p:sldId id="348" r:id="rId47"/>
    <p:sldId id="270" r:id="rId48"/>
  </p:sldIdLst>
  <p:sldSz cx="11536045" cy="6494145"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6A59"/>
    <a:srgbClr val="1B5F60"/>
    <a:srgbClr val="226852"/>
    <a:srgbClr val="26755C"/>
    <a:srgbClr val="32839A"/>
    <a:srgbClr val="297D64"/>
    <a:srgbClr val="279C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90" d="100"/>
          <a:sy n="90" d="100"/>
        </p:scale>
        <p:origin x="-330" y="-96"/>
      </p:cViewPr>
      <p:guideLst>
        <p:guide orient="horz" pos="2052"/>
        <p:guide pos="363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1" Type="http://schemas.openxmlformats.org/officeDocument/2006/relationships/tableStyles" Target="tableStyles.xml"/><Relationship Id="rId50" Type="http://schemas.openxmlformats.org/officeDocument/2006/relationships/viewProps" Target="viewProps.xml"/><Relationship Id="rId5" Type="http://schemas.openxmlformats.org/officeDocument/2006/relationships/slide" Target="slides/slide3.xml"/><Relationship Id="rId49" Type="http://schemas.openxmlformats.org/officeDocument/2006/relationships/presProps" Target="presProps.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14:cpLocks xmlns:a14="http://schemas.microsoft.com/office/drawing/2010/main" noGrp="1"/>
          </p:cNvSpPr>
          <p:nvPr>
            <p:ph type="ctrTitle"/>
            <p:custDataLst>
              <p:tags r:id="rId2"/>
            </p:custDataLst>
          </p:nvPr>
        </p:nvSpPr>
        <p:spPr>
          <a:xfrm>
            <a:off x="942975" y="870585"/>
            <a:ext cx="9820910" cy="2433955"/>
          </a:xfrm>
        </p:spPr>
        <p:txBody>
          <a:bodyPr lIns="90000" tIns="46800" rIns="90000" bIns="46800" anchor="b" anchorCtr="0">
            <a:normAutofit/>
          </a:bodyPr>
          <a:lstStyle>
            <a:lvl1pPr algn="ctr">
              <a:defRPr sz="5675"/>
            </a:lvl1pPr>
          </a:lstStyle>
          <a:p>
            <a:r>
              <a:rPr lang="zh-CN" altLang="en-US" dirty="0"/>
              <a:t>单击此处编辑母版标题样式</a:t>
            </a:r>
            <a:endParaRPr lang="zh-CN" altLang="en-US" dirty="0"/>
          </a:p>
        </p:txBody>
      </p:sp>
      <p:sp>
        <p:nvSpPr>
          <p:cNvPr id="3" name="副标题 2"/>
          <p:cNvSpPr>
            <a14:cpLocks xmlns:a14="http://schemas.microsoft.com/office/drawing/2010/main" noGrp="1"/>
          </p:cNvSpPr>
          <p:nvPr>
            <p:ph type="subTitle" idx="1"/>
            <p:custDataLst>
              <p:tags r:id="rId3"/>
            </p:custDataLst>
          </p:nvPr>
        </p:nvSpPr>
        <p:spPr>
          <a:xfrm>
            <a:off x="1134302" y="3371501"/>
            <a:ext cx="9271983" cy="1394281"/>
          </a:xfrm>
        </p:spPr>
        <p:txBody>
          <a:bodyPr lIns="90000" tIns="46800" rIns="90000" bIns="46800">
            <a:normAutofit/>
          </a:bodyPr>
          <a:lstStyle>
            <a:lvl1pPr marL="0" indent="0" algn="ctr">
              <a:lnSpc>
                <a:spcPct val="110000"/>
              </a:lnSpc>
              <a:buNone/>
              <a:defRPr sz="2270" spc="200"/>
            </a:lvl1pPr>
            <a:lvl2pPr marL="432435" indent="0" algn="ctr">
              <a:buNone/>
              <a:defRPr sz="1890"/>
            </a:lvl2pPr>
            <a:lvl3pPr marL="865505" indent="0" algn="ctr">
              <a:buNone/>
              <a:defRPr sz="1705"/>
            </a:lvl3pPr>
            <a:lvl4pPr marL="1297940" indent="0" algn="ctr">
              <a:buNone/>
              <a:defRPr sz="1515"/>
            </a:lvl4pPr>
            <a:lvl5pPr marL="1730375" indent="0" algn="ctr">
              <a:buNone/>
              <a:defRPr sz="1515"/>
            </a:lvl5pPr>
            <a:lvl6pPr marL="2162810" indent="0" algn="ctr">
              <a:buNone/>
              <a:defRPr sz="1515"/>
            </a:lvl6pPr>
            <a:lvl7pPr marL="2595880" indent="0" algn="ctr">
              <a:buNone/>
              <a:defRPr sz="1515"/>
            </a:lvl7pPr>
            <a:lvl8pPr marL="3028315" indent="0" algn="ctr">
              <a:buNone/>
              <a:defRPr sz="1515"/>
            </a:lvl8pPr>
            <a:lvl9pPr marL="3460750" indent="0" algn="ctr">
              <a:buNone/>
              <a:defRPr sz="1515"/>
            </a:lvl9pPr>
          </a:lstStyle>
          <a:p>
            <a:r>
              <a:rPr lang="zh-CN" altLang="en-US" dirty="0"/>
              <a:t>单击此处编辑母版副标题样式</a:t>
            </a:r>
            <a:endParaRPr lang="zh-CN" altLang="en-US" dirty="0"/>
          </a:p>
        </p:txBody>
      </p:sp>
      <p:sp>
        <p:nvSpPr>
          <p:cNvPr id="16" name="日期占位符 15"/>
          <p:cNvSpPr>
            <a14:cpLocks xmlns:a14="http://schemas.microsoft.com/office/drawing/2010/main"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14:cpLocks xmlns:a14="http://schemas.microsoft.com/office/drawing/2010/main" noGrp="1"/>
          </p:cNvSpPr>
          <p:nvPr>
            <p:ph type="ftr" sz="quarter" idx="11"/>
            <p:custDataLst>
              <p:tags r:id="rId5"/>
            </p:custDataLst>
          </p:nvPr>
        </p:nvSpPr>
        <p:spPr/>
        <p:txBody>
          <a:bodyPr/>
          <a:lstStyle/>
          <a:p>
            <a:endParaRPr lang="zh-CN" altLang="en-US" dirty="0"/>
          </a:p>
        </p:txBody>
      </p:sp>
      <p:sp>
        <p:nvSpPr>
          <p:cNvPr id="18" name="灯片编号占位符 17"/>
          <p:cNvSpPr>
            <a14:cpLocks xmlns:a14="http://schemas.microsoft.com/office/drawing/2010/main"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14:cpLocks xmlns:a14="http://schemas.microsoft.com/office/drawing/2010/main"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14:cpLocks xmlns:a14="http://schemas.microsoft.com/office/drawing/2010/main" noGrp="1"/>
          </p:cNvSpPr>
          <p:nvPr>
            <p:ph type="ftr" sz="quarter" idx="11"/>
            <p:custDataLst>
              <p:tags r:id="rId3"/>
            </p:custDataLst>
          </p:nvPr>
        </p:nvSpPr>
        <p:spPr/>
        <p:txBody>
          <a:bodyPr/>
          <a:lstStyle/>
          <a:p>
            <a:endParaRPr lang="zh-CN" altLang="en-US"/>
          </a:p>
        </p:txBody>
      </p:sp>
      <p:sp>
        <p:nvSpPr>
          <p:cNvPr id="5" name="灯片编号占位符 4"/>
          <p:cNvSpPr>
            <a14:cpLocks xmlns:a14="http://schemas.microsoft.com/office/drawing/2010/main"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14:cpLocks xmlns:a14="http://schemas.microsoft.com/office/drawing/2010/main" noGrp="1"/>
          </p:cNvSpPr>
          <p:nvPr>
            <p:ph sz="quarter" idx="13"/>
            <p:custDataLst>
              <p:tags r:id="rId5"/>
            </p:custDataLst>
          </p:nvPr>
        </p:nvSpPr>
        <p:spPr>
          <a:xfrm>
            <a:off x="575667" y="732935"/>
            <a:ext cx="10382441" cy="5191907"/>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14:cpLocks xmlns:a14="http://schemas.microsoft.com/office/drawing/2010/main"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14:cpLocks xmlns:a14="http://schemas.microsoft.com/office/drawing/2010/main" noGrp="1"/>
          </p:cNvSpPr>
          <p:nvPr>
            <p:ph type="ftr" sz="quarter" idx="11"/>
            <p:custDataLst>
              <p:tags r:id="rId3"/>
            </p:custDataLst>
          </p:nvPr>
        </p:nvSpPr>
        <p:spPr/>
        <p:txBody>
          <a:bodyPr/>
          <a:lstStyle/>
          <a:p>
            <a:endParaRPr lang="zh-CN" altLang="en-US"/>
          </a:p>
        </p:txBody>
      </p:sp>
      <p:sp>
        <p:nvSpPr>
          <p:cNvPr id="5" name="灯片编号占位符 4"/>
          <p:cNvSpPr>
            <a14:cpLocks xmlns:a14="http://schemas.microsoft.com/office/drawing/2010/main"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14:cpLocks xmlns:a14="http://schemas.microsoft.com/office/drawing/2010/main" noGrp="1"/>
          </p:cNvSpPr>
          <p:nvPr>
            <p:ph type="title"/>
            <p:custDataLst>
              <p:tags r:id="rId5"/>
            </p:custDataLst>
          </p:nvPr>
        </p:nvSpPr>
        <p:spPr>
          <a:xfrm>
            <a:off x="1134302" y="2352210"/>
            <a:ext cx="9271983" cy="964747"/>
          </a:xfrm>
        </p:spPr>
        <p:txBody>
          <a:bodyPr vert="horz" lIns="90000" tIns="46800" rIns="90000" bIns="46800" rtlCol="0" anchor="t" anchorCtr="0">
            <a:normAutofit/>
          </a:bodyPr>
          <a:lstStyle>
            <a:lvl1pPr algn="ctr">
              <a:defRPr sz="5675"/>
            </a:lvl1pPr>
          </a:lstStyle>
          <a:p>
            <a:pPr lvl="0"/>
            <a:r>
              <a:rPr lang="zh-CN" altLang="en-US" smtClean="0"/>
              <a:t>单击此处编辑标题</a:t>
            </a:r>
            <a:endParaRPr lang="zh-CN" altLang="en-US"/>
          </a:p>
        </p:txBody>
      </p:sp>
      <p:sp>
        <p:nvSpPr>
          <p:cNvPr id="7" name="文本占位符 6"/>
          <p:cNvSpPr>
            <a14:cpLocks xmlns:a14="http://schemas.microsoft.com/office/drawing/2010/main" noGrp="1"/>
          </p:cNvSpPr>
          <p:nvPr>
            <p:ph type="body" sz="quarter" idx="13"/>
            <p:custDataLst>
              <p:tags r:id="rId6"/>
            </p:custDataLst>
          </p:nvPr>
        </p:nvSpPr>
        <p:spPr>
          <a:xfrm>
            <a:off x="1134302" y="3371501"/>
            <a:ext cx="9271983" cy="446579"/>
          </a:xfrm>
        </p:spPr>
        <p:txBody>
          <a:bodyPr lIns="90000" tIns="46800" rIns="90000" bIns="46800">
            <a:normAutofit/>
          </a:bodyPr>
          <a:lstStyle>
            <a:lvl1pPr algn="ctr">
              <a:lnSpc>
                <a:spcPct val="110000"/>
              </a:lnSpc>
              <a:buNone/>
              <a:defRPr sz="227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14:cpLocks xmlns:a14="http://schemas.microsoft.com/office/drawing/2010/main" noGrp="1"/>
          </p:cNvSpPr>
          <p:nvPr>
            <p:ph type="title"/>
            <p:custDataLst>
              <p:tags r:id="rId2"/>
            </p:custDataLst>
          </p:nvPr>
        </p:nvSpPr>
        <p:spPr>
          <a:xfrm>
            <a:off x="575667" y="576121"/>
            <a:ext cx="10379034" cy="668164"/>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14:cpLocks xmlns:a14="http://schemas.microsoft.com/office/drawing/2010/main" noGrp="1"/>
          </p:cNvSpPr>
          <p:nvPr>
            <p:ph idx="1"/>
            <p:custDataLst>
              <p:tags r:id="rId3"/>
            </p:custDataLst>
          </p:nvPr>
        </p:nvSpPr>
        <p:spPr>
          <a:xfrm>
            <a:off x="575667" y="1411326"/>
            <a:ext cx="10379034" cy="4506698"/>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14:cpLocks xmlns:a14="http://schemas.microsoft.com/office/drawing/2010/main"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14:cpLocks xmlns:a14="http://schemas.microsoft.com/office/drawing/2010/main" noGrp="1"/>
          </p:cNvSpPr>
          <p:nvPr>
            <p:ph type="ftr" sz="quarter" idx="11"/>
            <p:custDataLst>
              <p:tags r:id="rId5"/>
            </p:custDataLst>
          </p:nvPr>
        </p:nvSpPr>
        <p:spPr/>
        <p:txBody>
          <a:bodyPr/>
          <a:lstStyle/>
          <a:p>
            <a:endParaRPr lang="zh-CN" altLang="en-US"/>
          </a:p>
        </p:txBody>
      </p:sp>
      <p:sp>
        <p:nvSpPr>
          <p:cNvPr id="6" name="灯片编号占位符 5"/>
          <p:cNvSpPr>
            <a14:cpLocks xmlns:a14="http://schemas.microsoft.com/office/drawing/2010/main"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14:cpLocks xmlns:a14="http://schemas.microsoft.com/office/drawing/2010/main" noGrp="1"/>
          </p:cNvSpPr>
          <p:nvPr>
            <p:ph type="title"/>
            <p:custDataLst>
              <p:tags r:id="rId2"/>
            </p:custDataLst>
          </p:nvPr>
        </p:nvSpPr>
        <p:spPr>
          <a:xfrm>
            <a:off x="1883691" y="3644221"/>
            <a:ext cx="7350822" cy="726117"/>
          </a:xfrm>
        </p:spPr>
        <p:txBody>
          <a:bodyPr lIns="90000" tIns="46800" rIns="90000" bIns="46800" anchor="b" anchorCtr="0">
            <a:normAutofit/>
          </a:bodyPr>
          <a:lstStyle>
            <a:lvl1pPr>
              <a:defRPr sz="4165"/>
            </a:lvl1pPr>
          </a:lstStyle>
          <a:p>
            <a:r>
              <a:rPr lang="zh-CN" altLang="en-US" dirty="0"/>
              <a:t>单击此处编辑标题</a:t>
            </a:r>
            <a:endParaRPr lang="zh-CN" altLang="en-US" dirty="0"/>
          </a:p>
        </p:txBody>
      </p:sp>
      <p:sp>
        <p:nvSpPr>
          <p:cNvPr id="3" name="文本占位符 2"/>
          <p:cNvSpPr>
            <a14:cpLocks xmlns:a14="http://schemas.microsoft.com/office/drawing/2010/main" noGrp="1"/>
          </p:cNvSpPr>
          <p:nvPr>
            <p:ph type="body" idx="1"/>
            <p:custDataLst>
              <p:tags r:id="rId3"/>
            </p:custDataLst>
          </p:nvPr>
        </p:nvSpPr>
        <p:spPr>
          <a:xfrm>
            <a:off x="1883691" y="4370338"/>
            <a:ext cx="7350822" cy="821569"/>
          </a:xfrm>
        </p:spPr>
        <p:txBody>
          <a:bodyPr lIns="90000" tIns="46800" rIns="90000" bIns="46800">
            <a:normAutofit/>
          </a:bodyPr>
          <a:lstStyle>
            <a:lvl1pPr marL="0" indent="0">
              <a:buNone/>
              <a:defRPr sz="1705">
                <a:solidFill>
                  <a:schemeClr val="tx1">
                    <a:lumMod val="65000"/>
                    <a:lumOff val="35000"/>
                  </a:schemeClr>
                </a:solidFill>
              </a:defRPr>
            </a:lvl1pPr>
            <a:lvl2pPr marL="432435" indent="0">
              <a:buNone/>
              <a:defRPr sz="1515">
                <a:solidFill>
                  <a:schemeClr val="tx1">
                    <a:tint val="75000"/>
                  </a:schemeClr>
                </a:solidFill>
              </a:defRPr>
            </a:lvl2pPr>
            <a:lvl3pPr marL="865505" indent="0">
              <a:buNone/>
              <a:defRPr sz="1515">
                <a:solidFill>
                  <a:schemeClr val="tx1">
                    <a:tint val="75000"/>
                  </a:schemeClr>
                </a:solidFill>
              </a:defRPr>
            </a:lvl3pPr>
            <a:lvl4pPr marL="1297940" indent="0">
              <a:buNone/>
              <a:defRPr sz="1515">
                <a:solidFill>
                  <a:schemeClr val="tx1">
                    <a:tint val="75000"/>
                  </a:schemeClr>
                </a:solidFill>
              </a:defRPr>
            </a:lvl4pPr>
            <a:lvl5pPr marL="1730375" indent="0">
              <a:buNone/>
              <a:defRPr sz="1515">
                <a:solidFill>
                  <a:schemeClr val="tx1">
                    <a:tint val="75000"/>
                  </a:schemeClr>
                </a:solidFill>
              </a:defRPr>
            </a:lvl5pPr>
            <a:lvl6pPr marL="2162810" indent="0">
              <a:buNone/>
              <a:defRPr sz="1515">
                <a:solidFill>
                  <a:schemeClr val="tx1">
                    <a:tint val="75000"/>
                  </a:schemeClr>
                </a:solidFill>
              </a:defRPr>
            </a:lvl6pPr>
            <a:lvl7pPr marL="2595880" indent="0">
              <a:buNone/>
              <a:defRPr sz="1515">
                <a:solidFill>
                  <a:schemeClr val="tx1">
                    <a:tint val="75000"/>
                  </a:schemeClr>
                </a:solidFill>
              </a:defRPr>
            </a:lvl7pPr>
            <a:lvl8pPr marL="3028315" indent="0">
              <a:buNone/>
              <a:defRPr sz="1515">
                <a:solidFill>
                  <a:schemeClr val="tx1">
                    <a:tint val="75000"/>
                  </a:schemeClr>
                </a:solidFill>
              </a:defRPr>
            </a:lvl8pPr>
            <a:lvl9pPr marL="3460750" indent="0">
              <a:buNone/>
              <a:defRPr sz="1515">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14:cpLocks xmlns:a14="http://schemas.microsoft.com/office/drawing/2010/main"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14:cpLocks xmlns:a14="http://schemas.microsoft.com/office/drawing/2010/main" noGrp="1"/>
          </p:cNvSpPr>
          <p:nvPr>
            <p:ph type="ftr" sz="quarter" idx="11"/>
            <p:custDataLst>
              <p:tags r:id="rId5"/>
            </p:custDataLst>
          </p:nvPr>
        </p:nvSpPr>
        <p:spPr/>
        <p:txBody>
          <a:bodyPr/>
          <a:lstStyle/>
          <a:p>
            <a:endParaRPr lang="zh-CN" altLang="en-US"/>
          </a:p>
        </p:txBody>
      </p:sp>
      <p:sp>
        <p:nvSpPr>
          <p:cNvPr id="6" name="灯片编号占位符 5"/>
          <p:cNvSpPr>
            <a14:cpLocks xmlns:a14="http://schemas.microsoft.com/office/drawing/2010/main"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14:cpLocks xmlns:a14="http://schemas.microsoft.com/office/drawing/2010/main" noGrp="1"/>
          </p:cNvSpPr>
          <p:nvPr>
            <p:ph type="title"/>
            <p:custDataLst>
              <p:tags r:id="rId2"/>
            </p:custDataLst>
          </p:nvPr>
        </p:nvSpPr>
        <p:spPr>
          <a:xfrm>
            <a:off x="575667" y="576121"/>
            <a:ext cx="10379034" cy="668164"/>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14:cpLocks xmlns:a14="http://schemas.microsoft.com/office/drawing/2010/main" noGrp="1"/>
          </p:cNvSpPr>
          <p:nvPr>
            <p:ph sz="half" idx="1"/>
            <p:custDataLst>
              <p:tags r:id="rId3"/>
            </p:custDataLst>
          </p:nvPr>
        </p:nvSpPr>
        <p:spPr>
          <a:xfrm>
            <a:off x="575667" y="1421553"/>
            <a:ext cx="4898277" cy="4496471"/>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14:cpLocks xmlns:a14="http://schemas.microsoft.com/office/drawing/2010/main" noGrp="1"/>
          </p:cNvSpPr>
          <p:nvPr>
            <p:ph sz="half" idx="2"/>
            <p:custDataLst>
              <p:tags r:id="rId4"/>
            </p:custDataLst>
          </p:nvPr>
        </p:nvSpPr>
        <p:spPr>
          <a:xfrm>
            <a:off x="6066643" y="1421553"/>
            <a:ext cx="4898277" cy="4496471"/>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14:cpLocks xmlns:a14="http://schemas.microsoft.com/office/drawing/2010/main"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14:cpLocks xmlns:a14="http://schemas.microsoft.com/office/drawing/2010/main" noGrp="1"/>
          </p:cNvSpPr>
          <p:nvPr>
            <p:ph type="ftr" sz="quarter" idx="11"/>
            <p:custDataLst>
              <p:tags r:id="rId6"/>
            </p:custDataLst>
          </p:nvPr>
        </p:nvSpPr>
        <p:spPr/>
        <p:txBody>
          <a:bodyPr/>
          <a:lstStyle/>
          <a:p>
            <a:endParaRPr lang="zh-CN" altLang="en-US"/>
          </a:p>
        </p:txBody>
      </p:sp>
      <p:sp>
        <p:nvSpPr>
          <p:cNvPr id="7" name="灯片编号占位符 6"/>
          <p:cNvSpPr>
            <a14:cpLocks xmlns:a14="http://schemas.microsoft.com/office/drawing/2010/main"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14:cpLocks xmlns:a14="http://schemas.microsoft.com/office/drawing/2010/main" noGrp="1"/>
          </p:cNvSpPr>
          <p:nvPr>
            <p:ph type="title"/>
            <p:custDataLst>
              <p:tags r:id="rId2"/>
            </p:custDataLst>
          </p:nvPr>
        </p:nvSpPr>
        <p:spPr>
          <a:xfrm>
            <a:off x="575667" y="576121"/>
            <a:ext cx="10379034" cy="668164"/>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14:cpLocks xmlns:a14="http://schemas.microsoft.com/office/drawing/2010/main" noGrp="1"/>
          </p:cNvSpPr>
          <p:nvPr>
            <p:ph type="body" idx="1"/>
            <p:custDataLst>
              <p:tags r:id="rId3"/>
            </p:custDataLst>
          </p:nvPr>
        </p:nvSpPr>
        <p:spPr>
          <a:xfrm>
            <a:off x="575667" y="1353373"/>
            <a:ext cx="5054968" cy="361354"/>
          </a:xfrm>
        </p:spPr>
        <p:txBody>
          <a:bodyPr lIns="101600" tIns="38100" rIns="76200" bIns="38100" anchor="t" anchorCtr="0">
            <a:normAutofit/>
          </a:bodyPr>
          <a:lstStyle>
            <a:lvl1pPr marL="0" indent="0">
              <a:lnSpc>
                <a:spcPct val="100000"/>
              </a:lnSpc>
              <a:buNone/>
              <a:defRPr sz="1890" b="1" spc="200">
                <a:solidFill>
                  <a:schemeClr val="tx1">
                    <a:lumMod val="75000"/>
                    <a:lumOff val="25000"/>
                  </a:schemeClr>
                </a:solidFill>
              </a:defRPr>
            </a:lvl1pPr>
            <a:lvl2pPr marL="432435" indent="0">
              <a:buNone/>
              <a:defRPr sz="1890" b="1"/>
            </a:lvl2pPr>
            <a:lvl3pPr marL="865505" indent="0">
              <a:buNone/>
              <a:defRPr sz="1705" b="1"/>
            </a:lvl3pPr>
            <a:lvl4pPr marL="1297940" indent="0">
              <a:buNone/>
              <a:defRPr sz="1515" b="1"/>
            </a:lvl4pPr>
            <a:lvl5pPr marL="1730375" indent="0">
              <a:buNone/>
              <a:defRPr sz="1515" b="1"/>
            </a:lvl5pPr>
            <a:lvl6pPr marL="2162810" indent="0">
              <a:buNone/>
              <a:defRPr sz="1515" b="1"/>
            </a:lvl6pPr>
            <a:lvl7pPr marL="2595880" indent="0">
              <a:buNone/>
              <a:defRPr sz="1515" b="1"/>
            </a:lvl7pPr>
            <a:lvl8pPr marL="3028315" indent="0">
              <a:buNone/>
              <a:defRPr sz="1515" b="1"/>
            </a:lvl8pPr>
            <a:lvl9pPr marL="3460750" indent="0">
              <a:buNone/>
              <a:defRPr sz="1515" b="1"/>
            </a:lvl9pPr>
          </a:lstStyle>
          <a:p>
            <a:pPr lvl="0"/>
            <a:r>
              <a:rPr lang="zh-CN" altLang="en-US" dirty="0"/>
              <a:t>单击此处编辑文本</a:t>
            </a:r>
            <a:endParaRPr lang="zh-CN" altLang="en-US" dirty="0"/>
          </a:p>
        </p:txBody>
      </p:sp>
      <p:sp>
        <p:nvSpPr>
          <p:cNvPr id="4" name="内容占位符 3"/>
          <p:cNvSpPr>
            <a14:cpLocks xmlns:a14="http://schemas.microsoft.com/office/drawing/2010/main" noGrp="1"/>
          </p:cNvSpPr>
          <p:nvPr>
            <p:ph sz="half" idx="2"/>
            <p:custDataLst>
              <p:tags r:id="rId4"/>
            </p:custDataLst>
          </p:nvPr>
        </p:nvSpPr>
        <p:spPr>
          <a:xfrm>
            <a:off x="575667" y="1755635"/>
            <a:ext cx="5054968" cy="4162389"/>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14:cpLocks xmlns:a14="http://schemas.microsoft.com/office/drawing/2010/main" noGrp="1"/>
          </p:cNvSpPr>
          <p:nvPr>
            <p:ph type="body" sz="quarter" idx="3"/>
            <p:custDataLst>
              <p:tags r:id="rId5"/>
            </p:custDataLst>
          </p:nvPr>
        </p:nvSpPr>
        <p:spPr>
          <a:xfrm>
            <a:off x="5900254" y="1346298"/>
            <a:ext cx="5054968" cy="361354"/>
          </a:xfrm>
        </p:spPr>
        <p:txBody>
          <a:bodyPr vert="horz" lIns="101600" tIns="38100" rIns="76200" bIns="38100" rtlCol="0" anchor="t" anchorCtr="0">
            <a:normAutofit/>
          </a:bodyPr>
          <a:lstStyle>
            <a:lvl1pPr marL="0" indent="0">
              <a:lnSpc>
                <a:spcPct val="100000"/>
              </a:lnSpc>
              <a:buNone/>
              <a:defRPr sz="1890" b="1" spc="200">
                <a:solidFill>
                  <a:schemeClr val="tx1">
                    <a:lumMod val="75000"/>
                    <a:lumOff val="25000"/>
                  </a:schemeClr>
                </a:solidFill>
              </a:defRPr>
            </a:lvl1pPr>
            <a:lvl2pPr marL="432435" indent="0">
              <a:buNone/>
              <a:defRPr sz="1890" b="1"/>
            </a:lvl2pPr>
            <a:lvl3pPr marL="865505" indent="0">
              <a:buNone/>
              <a:defRPr sz="1705" b="1"/>
            </a:lvl3pPr>
            <a:lvl4pPr marL="1297940" indent="0">
              <a:buNone/>
              <a:defRPr sz="1515" b="1"/>
            </a:lvl4pPr>
            <a:lvl5pPr marL="1730375" indent="0">
              <a:buNone/>
              <a:defRPr sz="1515" b="1"/>
            </a:lvl5pPr>
            <a:lvl6pPr marL="2162810" indent="0">
              <a:buNone/>
              <a:defRPr sz="1515" b="1"/>
            </a:lvl6pPr>
            <a:lvl7pPr marL="2595880" indent="0">
              <a:buNone/>
              <a:defRPr sz="1515" b="1"/>
            </a:lvl7pPr>
            <a:lvl8pPr marL="3028315" indent="0">
              <a:buNone/>
              <a:defRPr sz="1515" b="1"/>
            </a:lvl8pPr>
            <a:lvl9pPr marL="3460750" indent="0">
              <a:buNone/>
              <a:defRPr sz="1515" b="1"/>
            </a:lvl9pPr>
          </a:lstStyle>
          <a:p>
            <a:pPr lvl="0"/>
            <a:r>
              <a:rPr lang="zh-CN" altLang="en-US" smtClean="0"/>
              <a:t>单击此处编辑文本</a:t>
            </a:r>
            <a:endParaRPr lang="zh-CN" altLang="en-US"/>
          </a:p>
        </p:txBody>
      </p:sp>
      <p:sp>
        <p:nvSpPr>
          <p:cNvPr id="6" name="内容占位符 5"/>
          <p:cNvSpPr>
            <a14:cpLocks xmlns:a14="http://schemas.microsoft.com/office/drawing/2010/main" noGrp="1"/>
          </p:cNvSpPr>
          <p:nvPr>
            <p:ph sz="quarter" idx="4"/>
            <p:custDataLst>
              <p:tags r:id="rId6"/>
            </p:custDataLst>
          </p:nvPr>
        </p:nvSpPr>
        <p:spPr>
          <a:xfrm>
            <a:off x="5900254" y="1755635"/>
            <a:ext cx="5054968" cy="4162389"/>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14:cpLocks xmlns:a14="http://schemas.microsoft.com/office/drawing/2010/main"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14:cpLocks xmlns:a14="http://schemas.microsoft.com/office/drawing/2010/main" noGrp="1"/>
          </p:cNvSpPr>
          <p:nvPr>
            <p:ph type="ftr" sz="quarter" idx="11"/>
            <p:custDataLst>
              <p:tags r:id="rId8"/>
            </p:custDataLst>
          </p:nvPr>
        </p:nvSpPr>
        <p:spPr/>
        <p:txBody>
          <a:bodyPr/>
          <a:lstStyle/>
          <a:p>
            <a:endParaRPr lang="zh-CN" altLang="en-US"/>
          </a:p>
        </p:txBody>
      </p:sp>
      <p:sp>
        <p:nvSpPr>
          <p:cNvPr id="9" name="灯片编号占位符 8"/>
          <p:cNvSpPr>
            <a14:cpLocks xmlns:a14="http://schemas.microsoft.com/office/drawing/2010/main"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14:cpLocks xmlns:a14="http://schemas.microsoft.com/office/drawing/2010/main" noGrp="1"/>
          </p:cNvSpPr>
          <p:nvPr>
            <p:ph type="title"/>
            <p:custDataLst>
              <p:tags r:id="rId2"/>
            </p:custDataLst>
          </p:nvPr>
        </p:nvSpPr>
        <p:spPr>
          <a:xfrm>
            <a:off x="575667" y="576121"/>
            <a:ext cx="10379034" cy="668164"/>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14:cpLocks xmlns:a14="http://schemas.microsoft.com/office/drawing/2010/main"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14:cpLocks xmlns:a14="http://schemas.microsoft.com/office/drawing/2010/main" noGrp="1"/>
          </p:cNvSpPr>
          <p:nvPr>
            <p:ph type="ftr" sz="quarter" idx="11"/>
            <p:custDataLst>
              <p:tags r:id="rId4"/>
            </p:custDataLst>
          </p:nvPr>
        </p:nvSpPr>
        <p:spPr/>
        <p:txBody>
          <a:bodyPr/>
          <a:lstStyle/>
          <a:p>
            <a:endParaRPr lang="zh-CN" altLang="en-US"/>
          </a:p>
        </p:txBody>
      </p:sp>
      <p:sp>
        <p:nvSpPr>
          <p:cNvPr id="5" name="灯片编号占位符 4"/>
          <p:cNvSpPr>
            <a14:cpLocks xmlns:a14="http://schemas.microsoft.com/office/drawing/2010/main"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14:cpLocks xmlns:a14="http://schemas.microsoft.com/office/drawing/2010/main"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14:cpLocks xmlns:a14="http://schemas.microsoft.com/office/drawing/2010/main" noGrp="1"/>
          </p:cNvSpPr>
          <p:nvPr>
            <p:ph type="ftr" sz="quarter" idx="11"/>
            <p:custDataLst>
              <p:tags r:id="rId3"/>
            </p:custDataLst>
          </p:nvPr>
        </p:nvSpPr>
        <p:spPr/>
        <p:txBody>
          <a:bodyPr/>
          <a:lstStyle/>
          <a:p>
            <a:endParaRPr lang="zh-CN" altLang="en-US"/>
          </a:p>
        </p:txBody>
      </p:sp>
      <p:sp>
        <p:nvSpPr>
          <p:cNvPr id="4" name="灯片编号占位符 3"/>
          <p:cNvSpPr>
            <a14:cpLocks xmlns:a14="http://schemas.microsoft.com/office/drawing/2010/main"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14:cpLocks xmlns:a14="http://schemas.microsoft.com/office/drawing/2010/main" noGrp="1"/>
          </p:cNvSpPr>
          <p:nvPr>
            <p:ph type="pic" idx="1"/>
            <p:custDataLst>
              <p:tags r:id="rId2"/>
            </p:custDataLst>
          </p:nvPr>
        </p:nvSpPr>
        <p:spPr>
          <a:xfrm>
            <a:off x="575667" y="1472688"/>
            <a:ext cx="4951527" cy="4363520"/>
          </a:xfrm>
        </p:spPr>
        <p:txBody>
          <a:bodyPr vert="horz" lIns="90000" tIns="46800" rIns="90000" bIns="46800" rtlCol="0">
            <a:normAutofit/>
          </a:bodyPr>
          <a:lstStyle>
            <a:lvl1pPr>
              <a:buNone/>
              <a:defRPr sz="1515"/>
            </a:lvl1pPr>
          </a:lstStyle>
          <a:p>
            <a:pPr lvl="0"/>
            <a:endParaRPr lang="zh-CN" altLang="en-US"/>
          </a:p>
        </p:txBody>
      </p:sp>
      <p:sp>
        <p:nvSpPr>
          <p:cNvPr id="4" name="文本占位符 3"/>
          <p:cNvSpPr>
            <a14:cpLocks xmlns:a14="http://schemas.microsoft.com/office/drawing/2010/main" noGrp="1"/>
          </p:cNvSpPr>
          <p:nvPr>
            <p:ph type="body" sz="half" idx="2"/>
            <p:custDataLst>
              <p:tags r:id="rId3"/>
            </p:custDataLst>
          </p:nvPr>
        </p:nvSpPr>
        <p:spPr>
          <a:xfrm>
            <a:off x="6008735" y="1472688"/>
            <a:ext cx="4945966" cy="4363520"/>
          </a:xfrm>
        </p:spPr>
        <p:txBody>
          <a:bodyPr vert="horz" lIns="90000" tIns="46800" rIns="90000" bIns="46800" rtlCol="0">
            <a:normAutofit/>
          </a:bodyPr>
          <a:lstStyle>
            <a:lvl1pPr>
              <a:buNone/>
              <a:defRPr sz="1515"/>
            </a:lvl1pPr>
          </a:lstStyle>
          <a:p>
            <a:pPr lvl="0"/>
            <a:r>
              <a:rPr lang="zh-CN" altLang="en-US" smtClean="0"/>
              <a:t>单击此处编辑母版文本样式</a:t>
            </a:r>
            <a:endParaRPr lang="zh-CN" altLang="en-US"/>
          </a:p>
        </p:txBody>
      </p:sp>
      <p:sp>
        <p:nvSpPr>
          <p:cNvPr id="5" name="日期占位符 4"/>
          <p:cNvSpPr>
            <a14:cpLocks xmlns:a14="http://schemas.microsoft.com/office/drawing/2010/main"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14:cpLocks xmlns:a14="http://schemas.microsoft.com/office/drawing/2010/main" noGrp="1"/>
          </p:cNvSpPr>
          <p:nvPr>
            <p:ph type="ftr" sz="quarter" idx="11"/>
            <p:custDataLst>
              <p:tags r:id="rId5"/>
            </p:custDataLst>
          </p:nvPr>
        </p:nvSpPr>
        <p:spPr/>
        <p:txBody>
          <a:bodyPr/>
          <a:lstStyle/>
          <a:p>
            <a:endParaRPr lang="zh-CN" altLang="en-US" dirty="0"/>
          </a:p>
        </p:txBody>
      </p:sp>
      <p:sp>
        <p:nvSpPr>
          <p:cNvPr id="7" name="灯片编号占位符 6"/>
          <p:cNvSpPr>
            <a14:cpLocks xmlns:a14="http://schemas.microsoft.com/office/drawing/2010/main"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14:cpLocks xmlns:a14="http://schemas.microsoft.com/office/drawing/2010/main"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14:cpLocks xmlns:a14="http://schemas.microsoft.com/office/drawing/2010/main" noGrp="1"/>
          </p:cNvSpPr>
          <p:nvPr>
            <p:ph type="title" orient="vert"/>
            <p:custDataLst>
              <p:tags r:id="rId2"/>
            </p:custDataLst>
          </p:nvPr>
        </p:nvSpPr>
        <p:spPr>
          <a:xfrm>
            <a:off x="9684146" y="865886"/>
            <a:ext cx="987831" cy="4762373"/>
          </a:xfrm>
        </p:spPr>
        <p:txBody>
          <a:bodyPr vert="eaVert" lIns="90000" tIns="46800" rIns="90000" bIns="46800" rtlCol="0" anchor="ctr" anchorCtr="0">
            <a:normAutofit/>
          </a:bodyPr>
          <a:lstStyle>
            <a:lvl1pPr>
              <a:buNone/>
              <a:defRPr sz="2650"/>
            </a:lvl1pPr>
          </a:lstStyle>
          <a:p>
            <a:pPr lvl="0"/>
            <a:r>
              <a:rPr lang="zh-CN" altLang="en-US" smtClean="0"/>
              <a:t>单击此处编辑标题</a:t>
            </a:r>
            <a:endParaRPr lang="zh-CN" altLang="en-US"/>
          </a:p>
        </p:txBody>
      </p:sp>
      <p:sp>
        <p:nvSpPr>
          <p:cNvPr id="3" name="竖排文字占位符 2"/>
          <p:cNvSpPr>
            <a14:cpLocks xmlns:a14="http://schemas.microsoft.com/office/drawing/2010/main" noGrp="1"/>
          </p:cNvSpPr>
          <p:nvPr>
            <p:ph type="body" orient="vert" idx="1"/>
            <p:custDataLst>
              <p:tags r:id="rId3"/>
            </p:custDataLst>
          </p:nvPr>
        </p:nvSpPr>
        <p:spPr>
          <a:xfrm>
            <a:off x="865203" y="865886"/>
            <a:ext cx="8675878" cy="4762373"/>
          </a:xfrm>
        </p:spPr>
        <p:txBody>
          <a:bodyPr vert="eaVert" lIns="46800" tIns="46800" rIns="46800" bIns="46800"/>
          <a:lstStyle>
            <a:lvl1pPr marL="216535" indent="-216535">
              <a:spcAft>
                <a:spcPts val="1000"/>
              </a:spcAft>
              <a:defRPr spc="300"/>
            </a:lvl1pPr>
            <a:lvl2pPr marL="648970" indent="-216535">
              <a:defRPr spc="300"/>
            </a:lvl2pPr>
            <a:lvl3pPr marL="1081405" indent="-216535">
              <a:defRPr spc="300"/>
            </a:lvl3pPr>
            <a:lvl4pPr marL="1513840" indent="-216535">
              <a:defRPr spc="300"/>
            </a:lvl4pPr>
            <a:lvl5pPr marL="1946910" indent="-216535">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14:cpLocks xmlns:a14="http://schemas.microsoft.com/office/drawing/2010/main"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14:cpLocks xmlns:a14="http://schemas.microsoft.com/office/drawing/2010/main" noGrp="1"/>
          </p:cNvSpPr>
          <p:nvPr>
            <p:ph type="ftr" sz="quarter" idx="11"/>
            <p:custDataLst>
              <p:tags r:id="rId5"/>
            </p:custDataLst>
          </p:nvPr>
        </p:nvSpPr>
        <p:spPr/>
        <p:txBody>
          <a:bodyPr/>
          <a:lstStyle/>
          <a:p>
            <a:endParaRPr lang="zh-CN" altLang="en-US"/>
          </a:p>
        </p:txBody>
      </p:sp>
      <p:sp>
        <p:nvSpPr>
          <p:cNvPr id="6" name="灯片编号占位符 5"/>
          <p:cNvSpPr>
            <a14:cpLocks xmlns:a14="http://schemas.microsoft.com/office/drawing/2010/main"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pic>
        <p:nvPicPr>
          <p:cNvPr id="7" name="图片 6" descr="3805560523ce1f2aca4bee6fd00c09a"/>
          <p:cNvPicPr>
            <a:picLocks noChangeAspect="1"/>
          </p:cNvPicPr>
          <p:nvPr userDrawn="1"/>
        </p:nvPicPr>
        <p:blipFill>
          <a:blip r:embed="rId12"/>
          <a:stretch>
            <a:fillRect/>
          </a:stretch>
        </p:blipFill>
        <p:spPr>
          <a:xfrm>
            <a:off x="0" y="-7620"/>
            <a:ext cx="11534775" cy="6501765"/>
          </a:xfrm>
          <a:prstGeom prst="rect">
            <a:avLst/>
          </a:prstGeom>
        </p:spPr>
      </p:pic>
      <p:sp>
        <p:nvSpPr>
          <p:cNvPr id="2" name="标题占位符 1"/>
          <p:cNvSpPr>
            <a14:cpLocks xmlns:a14="http://schemas.microsoft.com/office/drawing/2010/main" noGrp="1"/>
          </p:cNvSpPr>
          <p:nvPr>
            <p:ph type="title"/>
            <p:custDataLst>
              <p:tags r:id="rId13"/>
            </p:custDataLst>
          </p:nvPr>
        </p:nvSpPr>
        <p:spPr>
          <a:xfrm>
            <a:off x="575667" y="576121"/>
            <a:ext cx="10379034" cy="668164"/>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14:cpLocks xmlns:a14="http://schemas.microsoft.com/office/drawing/2010/main" noGrp="1"/>
          </p:cNvSpPr>
          <p:nvPr>
            <p:ph type="body" idx="1"/>
            <p:custDataLst>
              <p:tags r:id="rId14"/>
            </p:custDataLst>
          </p:nvPr>
        </p:nvSpPr>
        <p:spPr>
          <a:xfrm>
            <a:off x="655042" y="1411326"/>
            <a:ext cx="10379034" cy="4506698"/>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14:cpLocks xmlns:a14="http://schemas.microsoft.com/office/drawing/2010/main" noGrp="1"/>
          </p:cNvSpPr>
          <p:nvPr>
            <p:ph type="dt" sz="half" idx="2"/>
            <p:custDataLst>
              <p:tags r:id="rId15"/>
            </p:custDataLst>
          </p:nvPr>
        </p:nvSpPr>
        <p:spPr>
          <a:xfrm>
            <a:off x="579073" y="5979386"/>
            <a:ext cx="2554734" cy="299992"/>
          </a:xfrm>
          <a:prstGeom prst="rect">
            <a:avLst/>
          </a:prstGeom>
        </p:spPr>
        <p:txBody>
          <a:bodyPr vert="horz" lIns="91440" tIns="45720" rIns="91440" bIns="45720" rtlCol="0" anchor="ctr">
            <a:normAutofit/>
          </a:bodyPr>
          <a:lstStyle>
            <a:lvl1pPr algn="l">
              <a:defRPr sz="945"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14:cpLocks xmlns:a14="http://schemas.microsoft.com/office/drawing/2010/main" noGrp="1"/>
          </p:cNvSpPr>
          <p:nvPr>
            <p:ph type="ftr" sz="quarter" idx="3"/>
            <p:custDataLst>
              <p:tags r:id="rId16"/>
            </p:custDataLst>
          </p:nvPr>
        </p:nvSpPr>
        <p:spPr>
          <a:xfrm>
            <a:off x="3894551" y="5979386"/>
            <a:ext cx="3746944" cy="299992"/>
          </a:xfrm>
          <a:prstGeom prst="rect">
            <a:avLst/>
          </a:prstGeom>
        </p:spPr>
        <p:txBody>
          <a:bodyPr vert="horz" lIns="91440" tIns="45720" rIns="91440" bIns="45720" rtlCol="0" anchor="ctr">
            <a:normAutofit/>
          </a:bodyPr>
          <a:lstStyle>
            <a:lvl1pPr algn="ctr">
              <a:defRPr sz="945" baseline="0">
                <a:solidFill>
                  <a:schemeClr val="tx1">
                    <a:tint val="75000"/>
                  </a:schemeClr>
                </a:solidFill>
              </a:defRPr>
            </a:lvl1pPr>
          </a:lstStyle>
          <a:p>
            <a:endParaRPr lang="zh-CN" altLang="en-US" dirty="0"/>
          </a:p>
        </p:txBody>
      </p:sp>
      <p:sp>
        <p:nvSpPr>
          <p:cNvPr id="6" name="灯片编号占位符 5"/>
          <p:cNvSpPr>
            <a14:cpLocks xmlns:a14="http://schemas.microsoft.com/office/drawing/2010/main" noGrp="1"/>
          </p:cNvSpPr>
          <p:nvPr>
            <p:ph type="sldNum" sz="quarter" idx="4"/>
            <p:custDataLst>
              <p:tags r:id="rId17"/>
            </p:custDataLst>
          </p:nvPr>
        </p:nvSpPr>
        <p:spPr>
          <a:xfrm>
            <a:off x="8399967" y="5979386"/>
            <a:ext cx="2554734" cy="299992"/>
          </a:xfrm>
          <a:prstGeom prst="rect">
            <a:avLst/>
          </a:prstGeom>
        </p:spPr>
        <p:txBody>
          <a:bodyPr vert="horz" lIns="91440" tIns="45720" rIns="91440" bIns="45720" rtlCol="0" anchor="ctr">
            <a:normAutofit/>
          </a:bodyPr>
          <a:lstStyle>
            <a:lvl1pPr algn="r">
              <a:defRPr sz="945" baseline="0">
                <a:solidFill>
                  <a:schemeClr val="tx1">
                    <a:tint val="75000"/>
                  </a:schemeClr>
                </a:solidFill>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65505" rtl="0" eaLnBrk="1" fontAlgn="auto" latinLnBrk="0" hangingPunct="1">
        <a:lnSpc>
          <a:spcPct val="100000"/>
        </a:lnSpc>
        <a:spcBef>
          <a:spcPct val="0"/>
        </a:spcBef>
        <a:buNone/>
        <a:defRPr sz="3405" b="1" u="none" strike="noStrike" kern="1200" cap="none" spc="300" normalizeH="0" baseline="0">
          <a:solidFill>
            <a:schemeClr val="tx1">
              <a:lumMod val="85000"/>
              <a:lumOff val="15000"/>
            </a:schemeClr>
          </a:solidFill>
          <a:uFillTx/>
          <a:latin typeface="+mj-lt"/>
          <a:ea typeface="+mj-ea"/>
          <a:cs typeface="+mj-cs"/>
        </a:defRPr>
      </a:lvl1pPr>
    </p:titleStyle>
    <p:bodyStyle>
      <a:lvl1pPr marL="216535" indent="-216535" algn="l" defTabSz="865505" rtl="0" eaLnBrk="1" fontAlgn="auto" latinLnBrk="0" hangingPunct="1">
        <a:lnSpc>
          <a:spcPct val="130000"/>
        </a:lnSpc>
        <a:spcBef>
          <a:spcPts val="0"/>
        </a:spcBef>
        <a:spcAft>
          <a:spcPts val="1000"/>
        </a:spcAft>
        <a:buFont typeface="Arial" charset="0"/>
        <a:buChar char="●"/>
        <a:defRPr sz="1705" u="none" strike="noStrike" kern="1200" cap="none" spc="150" normalizeH="0" baseline="0">
          <a:solidFill>
            <a:schemeClr val="tx1">
              <a:lumMod val="65000"/>
              <a:lumOff val="35000"/>
            </a:schemeClr>
          </a:solidFill>
          <a:uFillTx/>
          <a:latin typeface="+mn-lt"/>
          <a:ea typeface="+mn-ea"/>
          <a:cs typeface="+mn-cs"/>
        </a:defRPr>
      </a:lvl1pPr>
      <a:lvl2pPr marL="648970" indent="-216535" algn="l" defTabSz="865505" rtl="0" eaLnBrk="1" fontAlgn="auto" latinLnBrk="0" hangingPunct="1">
        <a:lnSpc>
          <a:spcPct val="120000"/>
        </a:lnSpc>
        <a:spcBef>
          <a:spcPts val="0"/>
        </a:spcBef>
        <a:spcAft>
          <a:spcPts val="600"/>
        </a:spcAft>
        <a:buFont typeface="Arial" charset="0"/>
        <a:buChar char="●"/>
        <a:tabLst>
          <a:tab pos="1523365" algn="l"/>
          <a:tab pos="1523365" algn="l"/>
          <a:tab pos="1523365" algn="l"/>
          <a:tab pos="1523365" algn="l"/>
        </a:tabLst>
        <a:defRPr sz="1515" u="none" strike="noStrike" kern="1200" cap="none" spc="150" normalizeH="0" baseline="0">
          <a:solidFill>
            <a:schemeClr val="tx1">
              <a:lumMod val="65000"/>
              <a:lumOff val="35000"/>
            </a:schemeClr>
          </a:solidFill>
          <a:uFillTx/>
          <a:latin typeface="+mn-lt"/>
          <a:ea typeface="+mn-ea"/>
          <a:cs typeface="+mn-cs"/>
        </a:defRPr>
      </a:lvl2pPr>
      <a:lvl3pPr marL="1081405" indent="-216535" algn="l" defTabSz="865505" rtl="0" eaLnBrk="1" fontAlgn="auto" latinLnBrk="0" hangingPunct="1">
        <a:lnSpc>
          <a:spcPct val="120000"/>
        </a:lnSpc>
        <a:spcBef>
          <a:spcPts val="0"/>
        </a:spcBef>
        <a:spcAft>
          <a:spcPts val="600"/>
        </a:spcAft>
        <a:buFont typeface="Arial" charset="0"/>
        <a:buChar char="●"/>
        <a:defRPr sz="1515" u="none" strike="noStrike" kern="1200" cap="none" spc="150" normalizeH="0" baseline="0">
          <a:solidFill>
            <a:schemeClr val="tx1">
              <a:lumMod val="65000"/>
              <a:lumOff val="35000"/>
            </a:schemeClr>
          </a:solidFill>
          <a:uFillTx/>
          <a:latin typeface="+mn-lt"/>
          <a:ea typeface="+mn-ea"/>
          <a:cs typeface="+mn-cs"/>
        </a:defRPr>
      </a:lvl3pPr>
      <a:lvl4pPr marL="1513840" indent="-216535" algn="l" defTabSz="865505" rtl="0" eaLnBrk="1" fontAlgn="auto" latinLnBrk="0" hangingPunct="1">
        <a:lnSpc>
          <a:spcPct val="120000"/>
        </a:lnSpc>
        <a:spcBef>
          <a:spcPts val="0"/>
        </a:spcBef>
        <a:spcAft>
          <a:spcPts val="300"/>
        </a:spcAft>
        <a:buFont typeface="Wingdings" charset="2"/>
        <a:buChar char=""/>
        <a:defRPr sz="1325" u="none" strike="noStrike" kern="1200" cap="none" spc="150" normalizeH="0" baseline="0">
          <a:solidFill>
            <a:schemeClr val="tx1">
              <a:lumMod val="65000"/>
              <a:lumOff val="35000"/>
            </a:schemeClr>
          </a:solidFill>
          <a:uFillTx/>
          <a:latin typeface="+mn-lt"/>
          <a:ea typeface="+mn-ea"/>
          <a:cs typeface="+mn-cs"/>
        </a:defRPr>
      </a:lvl4pPr>
      <a:lvl5pPr marL="1946910" indent="-216535" algn="l" defTabSz="865505" rtl="0" eaLnBrk="1" fontAlgn="auto" latinLnBrk="0" hangingPunct="1">
        <a:lnSpc>
          <a:spcPct val="120000"/>
        </a:lnSpc>
        <a:spcBef>
          <a:spcPts val="0"/>
        </a:spcBef>
        <a:spcAft>
          <a:spcPts val="300"/>
        </a:spcAft>
        <a:buFont typeface="Arial" charset="0"/>
        <a:buChar char="•"/>
        <a:defRPr sz="1325" u="none" strike="noStrike" kern="1200" cap="none" spc="150" normalizeH="0" baseline="0">
          <a:solidFill>
            <a:schemeClr val="tx1">
              <a:lumMod val="65000"/>
              <a:lumOff val="35000"/>
            </a:schemeClr>
          </a:solidFill>
          <a:uFillTx/>
          <a:latin typeface="+mn-lt"/>
          <a:ea typeface="+mn-ea"/>
          <a:cs typeface="+mn-cs"/>
        </a:defRPr>
      </a:lvl5pPr>
      <a:lvl6pPr marL="2379345" indent="-216535" algn="l" defTabSz="865505" rtl="0" eaLnBrk="1" latinLnBrk="0" hangingPunct="1">
        <a:lnSpc>
          <a:spcPct val="90000"/>
        </a:lnSpc>
        <a:spcBef>
          <a:spcPct val="95000"/>
        </a:spcBef>
        <a:buFont typeface="Arial" charset="0"/>
        <a:buChar char="•"/>
        <a:defRPr sz="1705" kern="1200">
          <a:solidFill>
            <a:schemeClr val="tx1"/>
          </a:solidFill>
          <a:latin typeface="+mn-lt"/>
          <a:ea typeface="+mn-ea"/>
          <a:cs typeface="+mn-cs"/>
        </a:defRPr>
      </a:lvl6pPr>
      <a:lvl7pPr marL="2811780" indent="-216535" algn="l" defTabSz="865505" rtl="0" eaLnBrk="1" latinLnBrk="0" hangingPunct="1">
        <a:lnSpc>
          <a:spcPct val="90000"/>
        </a:lnSpc>
        <a:spcBef>
          <a:spcPct val="95000"/>
        </a:spcBef>
        <a:buFont typeface="Arial" charset="0"/>
        <a:buChar char="•"/>
        <a:defRPr sz="1705" kern="1200">
          <a:solidFill>
            <a:schemeClr val="tx1"/>
          </a:solidFill>
          <a:latin typeface="+mn-lt"/>
          <a:ea typeface="+mn-ea"/>
          <a:cs typeface="+mn-cs"/>
        </a:defRPr>
      </a:lvl7pPr>
      <a:lvl8pPr marL="3244215" indent="-216535" algn="l" defTabSz="865505" rtl="0" eaLnBrk="1" latinLnBrk="0" hangingPunct="1">
        <a:lnSpc>
          <a:spcPct val="90000"/>
        </a:lnSpc>
        <a:spcBef>
          <a:spcPct val="95000"/>
        </a:spcBef>
        <a:buFont typeface="Arial" charset="0"/>
        <a:buChar char="•"/>
        <a:defRPr sz="1705" kern="1200">
          <a:solidFill>
            <a:schemeClr val="tx1"/>
          </a:solidFill>
          <a:latin typeface="+mn-lt"/>
          <a:ea typeface="+mn-ea"/>
          <a:cs typeface="+mn-cs"/>
        </a:defRPr>
      </a:lvl8pPr>
      <a:lvl9pPr marL="3677285" indent="-216535" algn="l" defTabSz="865505" rtl="0" eaLnBrk="1" latinLnBrk="0" hangingPunct="1">
        <a:lnSpc>
          <a:spcPct val="90000"/>
        </a:lnSpc>
        <a:spcBef>
          <a:spcPct val="95000"/>
        </a:spcBef>
        <a:buFont typeface="Arial" charset="0"/>
        <a:buChar char="•"/>
        <a:defRPr sz="1705" kern="1200">
          <a:solidFill>
            <a:schemeClr val="tx1"/>
          </a:solidFill>
          <a:latin typeface="+mn-lt"/>
          <a:ea typeface="+mn-ea"/>
          <a:cs typeface="+mn-cs"/>
        </a:defRPr>
      </a:lvl9pPr>
    </p:bodyStyle>
    <p:otherStyle>
      <a:defPPr>
        <a:defRPr lang="zh-CN"/>
      </a:defPPr>
      <a:lvl1pPr marL="0" algn="l" defTabSz="865505" rtl="0" eaLnBrk="1" latinLnBrk="0" hangingPunct="1">
        <a:defRPr sz="1705" kern="1200">
          <a:solidFill>
            <a:schemeClr val="tx1"/>
          </a:solidFill>
          <a:latin typeface="+mn-lt"/>
          <a:ea typeface="+mn-ea"/>
          <a:cs typeface="+mn-cs"/>
        </a:defRPr>
      </a:lvl1pPr>
      <a:lvl2pPr marL="432435" algn="l" defTabSz="865505" rtl="0" eaLnBrk="1" latinLnBrk="0" hangingPunct="1">
        <a:defRPr sz="1705" kern="1200">
          <a:solidFill>
            <a:schemeClr val="tx1"/>
          </a:solidFill>
          <a:latin typeface="+mn-lt"/>
          <a:ea typeface="+mn-ea"/>
          <a:cs typeface="+mn-cs"/>
        </a:defRPr>
      </a:lvl2pPr>
      <a:lvl3pPr marL="865505" algn="l" defTabSz="865505" rtl="0" eaLnBrk="1" latinLnBrk="0" hangingPunct="1">
        <a:defRPr sz="1705" kern="1200">
          <a:solidFill>
            <a:schemeClr val="tx1"/>
          </a:solidFill>
          <a:latin typeface="+mn-lt"/>
          <a:ea typeface="+mn-ea"/>
          <a:cs typeface="+mn-cs"/>
        </a:defRPr>
      </a:lvl3pPr>
      <a:lvl4pPr marL="1297940" algn="l" defTabSz="865505" rtl="0" eaLnBrk="1" latinLnBrk="0" hangingPunct="1">
        <a:defRPr sz="1705" kern="1200">
          <a:solidFill>
            <a:schemeClr val="tx1"/>
          </a:solidFill>
          <a:latin typeface="+mn-lt"/>
          <a:ea typeface="+mn-ea"/>
          <a:cs typeface="+mn-cs"/>
        </a:defRPr>
      </a:lvl4pPr>
      <a:lvl5pPr marL="1730375" algn="l" defTabSz="865505" rtl="0" eaLnBrk="1" latinLnBrk="0" hangingPunct="1">
        <a:defRPr sz="1705" kern="1200">
          <a:solidFill>
            <a:schemeClr val="tx1"/>
          </a:solidFill>
          <a:latin typeface="+mn-lt"/>
          <a:ea typeface="+mn-ea"/>
          <a:cs typeface="+mn-cs"/>
        </a:defRPr>
      </a:lvl5pPr>
      <a:lvl6pPr marL="2162810" algn="l" defTabSz="865505" rtl="0" eaLnBrk="1" latinLnBrk="0" hangingPunct="1">
        <a:defRPr sz="1705" kern="1200">
          <a:solidFill>
            <a:schemeClr val="tx1"/>
          </a:solidFill>
          <a:latin typeface="+mn-lt"/>
          <a:ea typeface="+mn-ea"/>
          <a:cs typeface="+mn-cs"/>
        </a:defRPr>
      </a:lvl6pPr>
      <a:lvl7pPr marL="2595880" algn="l" defTabSz="865505" rtl="0" eaLnBrk="1" latinLnBrk="0" hangingPunct="1">
        <a:defRPr sz="1705" kern="1200">
          <a:solidFill>
            <a:schemeClr val="tx1"/>
          </a:solidFill>
          <a:latin typeface="+mn-lt"/>
          <a:ea typeface="+mn-ea"/>
          <a:cs typeface="+mn-cs"/>
        </a:defRPr>
      </a:lvl7pPr>
      <a:lvl8pPr marL="3028315" algn="l" defTabSz="865505" rtl="0" eaLnBrk="1" latinLnBrk="0" hangingPunct="1">
        <a:defRPr sz="1705" kern="1200">
          <a:solidFill>
            <a:schemeClr val="tx1"/>
          </a:solidFill>
          <a:latin typeface="+mn-lt"/>
          <a:ea typeface="+mn-ea"/>
          <a:cs typeface="+mn-cs"/>
        </a:defRPr>
      </a:lvl8pPr>
      <a:lvl9pPr marL="3460750" algn="l" defTabSz="865505" rtl="0" eaLnBrk="1" latinLnBrk="0" hangingPunct="1">
        <a:defRPr sz="17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14:cpLocks xmlns:a14="http://schemas.microsoft.com/office/drawing/2010/main" noGrp="1"/>
          </p:cNvSpPr>
          <p:nvPr>
            <p:ph type="ctrTitle"/>
          </p:nvPr>
        </p:nvSpPr>
        <p:spPr/>
        <p:txBody>
          <a:bodyPr/>
          <a:p>
            <a:r>
              <a:rPr lang="zh-CN" altLang="en-US"/>
              <a:t>医疗质量安全核心制度要点</a:t>
            </a:r>
            <a:endParaRPr lang="zh-CN" altLang="en-US"/>
          </a:p>
        </p:txBody>
      </p:sp>
      <p:sp>
        <p:nvSpPr>
          <p:cNvPr id="4" name="副标题 3"/>
          <p:cNvSpPr/>
          <p:nvPr>
            <p:ph type="subTitle" idx="1"/>
          </p:nvPr>
        </p:nvSpPr>
        <p:spPr/>
        <p:txBody>
          <a:bodyPr>
            <a:normAutofit lnSpcReduction="10000"/>
          </a:bodyPr>
          <a:p>
            <a:endParaRPr lang="zh-CN" altLang="en-US"/>
          </a:p>
          <a:p>
            <a:r>
              <a:rPr lang="en-US" altLang="zh-CN"/>
              <a:t>医务科 蔚亚</a:t>
            </a:r>
            <a:endParaRPr lang="en-US" altLang="zh-CN"/>
          </a:p>
          <a:p>
            <a:r>
              <a:rPr lang="en-US" altLang="zh-CN"/>
              <a:t>                                                2023</a:t>
            </a:r>
            <a:r>
              <a:rPr lang="zh-CN" altLang="en-US"/>
              <a:t>年</a:t>
            </a:r>
            <a:r>
              <a:rPr lang="en-US" altLang="zh-CN"/>
              <a:t>7</a:t>
            </a:r>
            <a:r>
              <a:rPr lang="zh-CN" altLang="en-US"/>
              <a:t>月</a:t>
            </a:r>
            <a:r>
              <a:rPr lang="en-US" altLang="zh-CN"/>
              <a:t>25</a:t>
            </a:r>
            <a:r>
              <a:rPr lang="zh-CN" altLang="en-US"/>
              <a:t>日</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四、分级护理制度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a:t>
            </a:r>
            <a:endParaRPr lang="zh-CN" altLang="en-US" sz="3200" b="1"/>
          </a:p>
          <a:p>
            <a:r>
              <a:rPr lang="zh-CN" altLang="en-US" sz="3200" b="1"/>
              <a:t>　</a:t>
            </a:r>
            <a:r>
              <a:rPr lang="zh-CN" altLang="en-US" sz="2400"/>
              <a:t>指</a:t>
            </a:r>
            <a:r>
              <a:rPr lang="zh-CN" altLang="en-US" sz="2400">
                <a:solidFill>
                  <a:srgbClr val="FF0000"/>
                </a:solidFill>
              </a:rPr>
              <a:t>医护人员</a:t>
            </a:r>
            <a:r>
              <a:rPr lang="zh-CN" altLang="en-US" sz="2400"/>
              <a:t>根据</a:t>
            </a:r>
            <a:r>
              <a:rPr lang="zh-CN" altLang="en-US" sz="2400">
                <a:solidFill>
                  <a:srgbClr val="FF0000"/>
                </a:solidFill>
              </a:rPr>
              <a:t>住院患者病情和（或）自理能力</a:t>
            </a:r>
            <a:r>
              <a:rPr lang="zh-CN" altLang="en-US" sz="2400"/>
              <a:t>对患者进行分级别护理的制度。　</a:t>
            </a:r>
            <a:r>
              <a:rPr lang="zh-CN" altLang="en-US" sz="3200" b="1"/>
              <a:t>　　　</a:t>
            </a:r>
            <a:endParaRPr lang="zh-CN" altLang="en-US" sz="32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四、分级护理制度　</a:t>
            </a:r>
            <a:endParaRPr lang="zh-CN" altLang="en-US"/>
          </a:p>
        </p:txBody>
      </p:sp>
      <p:sp>
        <p:nvSpPr>
          <p:cNvPr id="3" name="内容占位符 2"/>
          <p:cNvSpPr>
            <a14:cpLocks xmlns:a14="http://schemas.microsoft.com/office/drawing/2010/main" noGrp="1"/>
          </p:cNvSpPr>
          <p:nvPr>
            <p:ph idx="1"/>
          </p:nvPr>
        </p:nvSpPr>
        <p:spPr/>
        <p:txBody>
          <a:bodyPr>
            <a:normAutofit fontScale="90000"/>
          </a:bodyPr>
          <a:p>
            <a:r>
              <a:rPr lang="zh-CN" altLang="en-US" sz="3200" b="1"/>
              <a:t>（二）基本要求　　</a:t>
            </a:r>
            <a:endParaRPr lang="zh-CN" altLang="en-US" sz="3200" b="1"/>
          </a:p>
          <a:p>
            <a:r>
              <a:rPr lang="zh-CN" altLang="en-US" sz="2665"/>
              <a:t>1.医疗机构应当按照国家分级护理管理相关指导原则和护理服务工作标准，制定本机构分级护理制度。　　　</a:t>
            </a:r>
            <a:endParaRPr lang="zh-CN" altLang="en-US" sz="2665"/>
          </a:p>
          <a:p>
            <a:r>
              <a:rPr lang="zh-CN" altLang="en-US" sz="2665"/>
              <a:t>2.原则上，护理级别分为</a:t>
            </a:r>
            <a:r>
              <a:rPr lang="zh-CN" altLang="en-US" sz="2665" u="sng">
                <a:solidFill>
                  <a:srgbClr val="FF0000"/>
                </a:solidFill>
              </a:rPr>
              <a:t>特级护理、一级护理、二级护理、三级护理</a:t>
            </a:r>
            <a:r>
              <a:rPr lang="zh-CN" altLang="en-US" sz="2665"/>
              <a:t>4个级别。　　　</a:t>
            </a:r>
            <a:endParaRPr lang="zh-CN" altLang="en-US" sz="2665"/>
          </a:p>
          <a:p>
            <a:r>
              <a:rPr lang="zh-CN" altLang="en-US" sz="2665"/>
              <a:t>3.医护人员应当根据患者病情和（或）自理能力变化动态调整护理级别。　　　</a:t>
            </a:r>
            <a:endParaRPr lang="zh-CN" altLang="en-US" sz="2665"/>
          </a:p>
          <a:p>
            <a:r>
              <a:rPr lang="zh-CN" altLang="en-US" sz="2665"/>
              <a:t>4.患者护理级别应当</a:t>
            </a:r>
            <a:r>
              <a:rPr lang="zh-CN" altLang="en-US" sz="2665">
                <a:solidFill>
                  <a:srgbClr val="FF0000"/>
                </a:solidFill>
              </a:rPr>
              <a:t>明确标识</a:t>
            </a:r>
            <a:r>
              <a:rPr lang="zh-CN" altLang="en-US" sz="2665"/>
              <a:t>。　　　</a:t>
            </a:r>
            <a:endParaRPr lang="zh-CN" altLang="en-US" sz="2665"/>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五、值班和交接班制度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　</a:t>
            </a:r>
            <a:endParaRPr lang="zh-CN" altLang="en-US" sz="3200" b="1"/>
          </a:p>
          <a:p>
            <a:r>
              <a:rPr lang="zh-CN" altLang="en-US" sz="2400"/>
              <a:t>指</a:t>
            </a:r>
            <a:r>
              <a:rPr lang="zh-CN" altLang="en-US" sz="2400">
                <a:solidFill>
                  <a:srgbClr val="FF0000"/>
                </a:solidFill>
              </a:rPr>
              <a:t>医疗机构及其医务人员</a:t>
            </a:r>
            <a:r>
              <a:rPr lang="zh-CN" altLang="en-US" sz="2400"/>
              <a:t>通过</a:t>
            </a:r>
            <a:r>
              <a:rPr lang="zh-CN" altLang="en-US" sz="2400">
                <a:solidFill>
                  <a:srgbClr val="FF0000"/>
                </a:solidFill>
              </a:rPr>
              <a:t>值班和交接班机制</a:t>
            </a:r>
            <a:r>
              <a:rPr lang="zh-CN" altLang="en-US" sz="2400"/>
              <a:t>保障患者诊疗过程</a:t>
            </a:r>
            <a:r>
              <a:rPr lang="zh-CN" altLang="en-US" sz="2400">
                <a:solidFill>
                  <a:srgbClr val="FF0000"/>
                </a:solidFill>
              </a:rPr>
              <a:t>连续性</a:t>
            </a:r>
            <a:r>
              <a:rPr lang="zh-CN" altLang="en-US" sz="2400"/>
              <a:t>的制度。</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五、值班和交接班制度　</a:t>
            </a:r>
            <a:endParaRPr lang="zh-CN" altLang="en-US"/>
          </a:p>
        </p:txBody>
      </p:sp>
      <p:sp>
        <p:nvSpPr>
          <p:cNvPr id="3" name="内容占位符 2"/>
          <p:cNvSpPr>
            <a14:cpLocks xmlns:a14="http://schemas.microsoft.com/office/drawing/2010/main" noGrp="1"/>
          </p:cNvSpPr>
          <p:nvPr>
            <p:ph idx="1"/>
          </p:nvPr>
        </p:nvSpPr>
        <p:spPr/>
        <p:txBody>
          <a:bodyPr>
            <a:normAutofit fontScale="60000"/>
          </a:bodyPr>
          <a:p>
            <a:r>
              <a:rPr lang="zh-CN" altLang="en-US" sz="5335" b="1"/>
              <a:t>（二）基本要求　</a:t>
            </a:r>
            <a:endParaRPr lang="zh-CN" altLang="en-US" sz="5335" b="1"/>
          </a:p>
          <a:p>
            <a:r>
              <a:rPr lang="zh-CN" altLang="en-US" sz="3430"/>
              <a:t>1.医疗机构应当建立</a:t>
            </a:r>
            <a:r>
              <a:rPr lang="zh-CN" altLang="en-US" sz="3430">
                <a:solidFill>
                  <a:srgbClr val="FF0000"/>
                </a:solidFill>
              </a:rPr>
              <a:t>全院性医疗值班体系</a:t>
            </a:r>
            <a:r>
              <a:rPr lang="zh-CN" altLang="en-US" sz="3430"/>
              <a:t>，包括</a:t>
            </a:r>
            <a:r>
              <a:rPr lang="zh-CN" altLang="en-US" sz="3430" u="sng">
                <a:solidFill>
                  <a:srgbClr val="FF0000"/>
                </a:solidFill>
              </a:rPr>
              <a:t>临床、医技、护理部门以及提供诊疗支持的后勤部门</a:t>
            </a:r>
            <a:r>
              <a:rPr lang="zh-CN" altLang="en-US" sz="3430"/>
              <a:t>，明确值班岗位职责并保证常态运行。　　　</a:t>
            </a:r>
            <a:endParaRPr lang="zh-CN" altLang="en-US" sz="3430"/>
          </a:p>
          <a:p>
            <a:r>
              <a:rPr lang="zh-CN" altLang="en-US" sz="3430"/>
              <a:t>2.医疗机构实行</a:t>
            </a:r>
            <a:r>
              <a:rPr lang="zh-CN" altLang="en-US" sz="3430">
                <a:solidFill>
                  <a:srgbClr val="FF0000"/>
                </a:solidFill>
              </a:rPr>
              <a:t>医院总值班制度</a:t>
            </a:r>
            <a:r>
              <a:rPr lang="zh-CN" altLang="en-US" sz="3430"/>
              <a:t>，有条件的医院可以在医院总值班外，单独设置医疗总值班和护理总值班。总值班人员需接受相应的培训并经考核合格。　　　</a:t>
            </a:r>
            <a:endParaRPr lang="zh-CN" altLang="en-US" sz="3430"/>
          </a:p>
          <a:p>
            <a:r>
              <a:rPr lang="zh-CN" altLang="en-US" sz="3430"/>
              <a:t>3.医疗机构及科室应当明确各值班岗位职责、值班人员资质和人数。值班表应当在全院公开，值班表应当涵盖与患者诊疗相关的所有岗位和时间。　　</a:t>
            </a:r>
            <a:r>
              <a:rPr lang="zh-CN" altLang="en-US" sz="3200" b="1"/>
              <a:t>　</a:t>
            </a:r>
            <a:endParaRPr lang="zh-CN" altLang="en-US" sz="32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五、值班和交接班制度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2400"/>
              <a:t>4.当值医务人员中必须有本机构执业的医务人员，非本机构执业医务人员不得单独值班。当值人员不得擅自离岗，休息时应当在指定的地点休息。　　　</a:t>
            </a:r>
            <a:endParaRPr lang="zh-CN" altLang="en-US" sz="2400"/>
          </a:p>
          <a:p>
            <a:r>
              <a:rPr lang="zh-CN" altLang="en-US" sz="2400"/>
              <a:t>5.各级值班人员应当确保通讯畅通。　　　</a:t>
            </a:r>
            <a:endParaRPr lang="zh-CN" altLang="en-US" sz="2400"/>
          </a:p>
          <a:p>
            <a:r>
              <a:rPr lang="zh-CN" altLang="en-US" sz="2400"/>
              <a:t>6.</a:t>
            </a:r>
            <a:r>
              <a:rPr lang="zh-CN" altLang="en-US" sz="2400">
                <a:solidFill>
                  <a:srgbClr val="FF0000"/>
                </a:solidFill>
              </a:rPr>
              <a:t>四级手术患者手术当日和急危重患者</a:t>
            </a:r>
            <a:r>
              <a:rPr lang="zh-CN" altLang="en-US" sz="2400"/>
              <a:t>必须</a:t>
            </a:r>
            <a:r>
              <a:rPr lang="zh-CN" altLang="en-US" sz="2400">
                <a:solidFill>
                  <a:srgbClr val="FF0000"/>
                </a:solidFill>
              </a:rPr>
              <a:t>床旁交班</a:t>
            </a:r>
            <a:r>
              <a:rPr lang="zh-CN" altLang="en-US" sz="2400"/>
              <a:t>。　　　</a:t>
            </a:r>
            <a:endParaRPr lang="zh-CN" altLang="en-US" sz="2400"/>
          </a:p>
          <a:p>
            <a:r>
              <a:rPr lang="zh-CN" altLang="en-US" sz="2400"/>
              <a:t>7.值班期间所有的诊疗活动必须及时记入病历。　　</a:t>
            </a:r>
            <a:endParaRPr lang="zh-CN" altLang="en-US" sz="2400"/>
          </a:p>
          <a:p>
            <a:r>
              <a:rPr lang="zh-CN" altLang="en-US" sz="2400"/>
              <a:t>8.交接班内容应当</a:t>
            </a:r>
            <a:r>
              <a:rPr lang="zh-CN" altLang="en-US" sz="2400">
                <a:solidFill>
                  <a:srgbClr val="FF0000"/>
                </a:solidFill>
              </a:rPr>
              <a:t>专册记录</a:t>
            </a:r>
            <a:r>
              <a:rPr lang="zh-CN" altLang="en-US" sz="2400"/>
              <a:t>，并由交班人员和接班人员共同签字确认。　　</a:t>
            </a:r>
            <a:r>
              <a:rPr lang="zh-CN" altLang="en-US"/>
              <a:t>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六、疑难病例讨论制度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　</a:t>
            </a:r>
            <a:endParaRPr lang="zh-CN" altLang="en-US" sz="3200" b="1"/>
          </a:p>
          <a:p>
            <a:r>
              <a:rPr lang="zh-CN" altLang="en-US" sz="2400"/>
              <a:t>指为尽早</a:t>
            </a:r>
            <a:r>
              <a:rPr lang="zh-CN" altLang="en-US" sz="2400">
                <a:solidFill>
                  <a:srgbClr val="FF0000"/>
                </a:solidFill>
              </a:rPr>
              <a:t>明确诊断</a:t>
            </a:r>
            <a:r>
              <a:rPr lang="zh-CN" altLang="en-US" sz="2400"/>
              <a:t>或</a:t>
            </a:r>
            <a:r>
              <a:rPr lang="zh-CN" altLang="en-US" sz="2400">
                <a:solidFill>
                  <a:srgbClr val="FF0000"/>
                </a:solidFill>
              </a:rPr>
              <a:t>完善诊疗</a:t>
            </a:r>
            <a:r>
              <a:rPr lang="zh-CN" altLang="en-US" sz="2400"/>
              <a:t>方案，对诊断或治疗存在疑难问题的病例进行讨论的制度。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六、疑难病例讨论制度</a:t>
            </a:r>
            <a:endParaRPr lang="zh-CN" altLang="en-US"/>
          </a:p>
        </p:txBody>
      </p:sp>
      <p:sp>
        <p:nvSpPr>
          <p:cNvPr id="3" name="内容占位符 2"/>
          <p:cNvSpPr>
            <a14:cpLocks xmlns:a14="http://schemas.microsoft.com/office/drawing/2010/main" noGrp="1"/>
          </p:cNvSpPr>
          <p:nvPr>
            <p:ph idx="1"/>
          </p:nvPr>
        </p:nvSpPr>
        <p:spPr/>
        <p:txBody>
          <a:bodyPr>
            <a:normAutofit lnSpcReduction="10000"/>
          </a:bodyPr>
          <a:p>
            <a:r>
              <a:rPr lang="zh-CN" altLang="en-US" sz="3200" b="1"/>
              <a:t>（二）基本要求　　　</a:t>
            </a:r>
            <a:endParaRPr lang="zh-CN" altLang="en-US" sz="3200" b="1"/>
          </a:p>
          <a:p>
            <a:r>
              <a:rPr lang="zh-CN" altLang="en-US" sz="2400"/>
              <a:t>1.医疗机构及临床科室应当明确疑难病例的范围，</a:t>
            </a:r>
            <a:r>
              <a:rPr lang="zh-CN" altLang="en-US" sz="2400">
                <a:solidFill>
                  <a:srgbClr val="FF0000"/>
                </a:solidFill>
              </a:rPr>
              <a:t>包括但不限于</a:t>
            </a:r>
            <a:r>
              <a:rPr lang="zh-CN" altLang="en-US" sz="2400"/>
              <a:t>出现以下情形的患者：</a:t>
            </a:r>
            <a:r>
              <a:rPr lang="zh-CN" altLang="en-US" sz="2400" u="sng">
                <a:solidFill>
                  <a:srgbClr val="FF0000"/>
                </a:solidFill>
              </a:rPr>
              <a:t>没有明确诊断或诊疗方案难以确定、疾病在应有明确疗效的周期内未能达到预期疗效、非计划再次住院和非计划再次手术、出现可能危及生命或造成器官功能严重损害的并发症等</a:t>
            </a:r>
            <a:r>
              <a:rPr lang="zh-CN" altLang="en-US" sz="2400"/>
              <a:t>。　　　</a:t>
            </a:r>
            <a:endParaRPr lang="zh-CN" altLang="en-US" sz="2400"/>
          </a:p>
          <a:p>
            <a:r>
              <a:rPr lang="zh-CN" altLang="en-US" sz="2400"/>
              <a:t>2.疑难病例均应由</a:t>
            </a:r>
            <a:r>
              <a:rPr lang="zh-CN" altLang="en-US" sz="2400">
                <a:solidFill>
                  <a:srgbClr val="FF0000"/>
                </a:solidFill>
              </a:rPr>
              <a:t>科室或医疗管理部门</a:t>
            </a:r>
            <a:r>
              <a:rPr lang="zh-CN" altLang="en-US" sz="2400"/>
              <a:t>组织开展讨论。讨论原则上应由</a:t>
            </a:r>
            <a:r>
              <a:rPr lang="zh-CN" altLang="en-US" sz="2400">
                <a:solidFill>
                  <a:srgbClr val="FF0000"/>
                </a:solidFill>
              </a:rPr>
              <a:t>科主任</a:t>
            </a:r>
            <a:r>
              <a:rPr lang="zh-CN" altLang="en-US" sz="2400"/>
              <a:t>主持，</a:t>
            </a:r>
            <a:r>
              <a:rPr lang="zh-CN" altLang="en-US" sz="2400">
                <a:solidFill>
                  <a:srgbClr val="FF0000"/>
                </a:solidFill>
              </a:rPr>
              <a:t>全科人员</a:t>
            </a:r>
            <a:r>
              <a:rPr lang="zh-CN" altLang="en-US" sz="2400"/>
              <a:t>参加。必要时邀请相关科室人员或机构外人员参加。　　　</a:t>
            </a:r>
            <a:endParaRPr lang="zh-CN" altLang="en-US" sz="2400"/>
          </a:p>
          <a:p>
            <a:pPr marL="0" indent="0">
              <a:buNone/>
            </a:pP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六、疑难病例讨论制度</a:t>
            </a:r>
            <a:endParaRPr lang="zh-CN" altLang="en-US"/>
          </a:p>
        </p:txBody>
      </p:sp>
      <p:sp>
        <p:nvSpPr>
          <p:cNvPr id="3" name="内容占位符 2"/>
          <p:cNvSpPr>
            <a14:cpLocks xmlns:a14="http://schemas.microsoft.com/office/drawing/2010/main" noGrp="1"/>
          </p:cNvSpPr>
          <p:nvPr>
            <p:ph idx="1"/>
          </p:nvPr>
        </p:nvSpPr>
        <p:spPr/>
        <p:txBody>
          <a:bodyPr/>
          <a:p>
            <a:r>
              <a:rPr lang="zh-CN" altLang="en-US" sz="2400">
                <a:sym typeface="+mn-ea"/>
              </a:rPr>
              <a:t>3.医疗机构应</a:t>
            </a:r>
            <a:r>
              <a:rPr lang="zh-CN" altLang="en-US" sz="2400">
                <a:solidFill>
                  <a:srgbClr val="FF0000"/>
                </a:solidFill>
                <a:sym typeface="+mn-ea"/>
              </a:rPr>
              <a:t>统一疑难病例讨论记录的格式和模板</a:t>
            </a:r>
            <a:r>
              <a:rPr lang="zh-CN" altLang="en-US" sz="2400">
                <a:sym typeface="+mn-ea"/>
              </a:rPr>
              <a:t>。讨论内容应专册记录，主持人需审核并签字。讨论的结论应当记入病历。　　　</a:t>
            </a:r>
            <a:endParaRPr lang="zh-CN" altLang="en-US" sz="2400"/>
          </a:p>
          <a:p>
            <a:r>
              <a:rPr lang="zh-CN" altLang="en-US" sz="2400">
                <a:sym typeface="+mn-ea"/>
              </a:rPr>
              <a:t>4.参加疑难病例讨论成员中应当至少有</a:t>
            </a:r>
            <a:r>
              <a:rPr lang="zh-CN" altLang="en-US" sz="2400">
                <a:solidFill>
                  <a:srgbClr val="FF0000"/>
                </a:solidFill>
                <a:sym typeface="+mn-ea"/>
              </a:rPr>
              <a:t>2人具有主治及以上专业技术职务任职资格</a:t>
            </a:r>
            <a:r>
              <a:rPr lang="zh-CN" altLang="en-US" sz="2400">
                <a:sym typeface="+mn-ea"/>
              </a:rPr>
              <a:t>。</a:t>
            </a:r>
            <a:r>
              <a:rPr lang="zh-CN" altLang="en-US">
                <a:sym typeface="+mn-ea"/>
              </a:rPr>
              <a:t>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七、急危重患者抢救制度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　</a:t>
            </a:r>
            <a:endParaRPr lang="zh-CN" altLang="en-US" sz="3200" b="1"/>
          </a:p>
          <a:p>
            <a:r>
              <a:rPr lang="zh-CN" altLang="en-US" sz="2400"/>
              <a:t>指为</a:t>
            </a:r>
            <a:r>
              <a:rPr lang="zh-CN" altLang="en-US" sz="2400">
                <a:solidFill>
                  <a:srgbClr val="FF0000"/>
                </a:solidFill>
              </a:rPr>
              <a:t>控制病情、挽救生命</a:t>
            </a:r>
            <a:r>
              <a:rPr lang="zh-CN" altLang="en-US" sz="2400"/>
              <a:t>，对急危重患者进行抢救并对</a:t>
            </a:r>
            <a:r>
              <a:rPr lang="zh-CN" altLang="en-US" sz="2400">
                <a:solidFill>
                  <a:srgbClr val="FF0000"/>
                </a:solidFill>
              </a:rPr>
              <a:t>抢救流程</a:t>
            </a:r>
            <a:r>
              <a:rPr lang="zh-CN" altLang="en-US" sz="2400"/>
              <a:t>进行规范的制度。</a:t>
            </a:r>
            <a:r>
              <a:rPr lang="zh-CN" altLang="en-US" sz="3200" b="1"/>
              <a:t>　</a:t>
            </a:r>
            <a:endParaRPr lang="zh-CN" altLang="en-US" sz="32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七、急危重患者抢救制度</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（二）基本要求　　　</a:t>
            </a:r>
            <a:endParaRPr lang="zh-CN" altLang="en-US" sz="3200" b="1"/>
          </a:p>
          <a:p>
            <a:r>
              <a:rPr lang="zh-CN" altLang="en-US" sz="2400"/>
              <a:t>1.医疗机构及临床科室应当明确</a:t>
            </a:r>
            <a:r>
              <a:rPr lang="zh-CN" altLang="en-US" sz="2400">
                <a:solidFill>
                  <a:srgbClr val="FF0000"/>
                </a:solidFill>
              </a:rPr>
              <a:t>急危重患者的范围</a:t>
            </a:r>
            <a:r>
              <a:rPr lang="zh-CN" altLang="en-US" sz="2400"/>
              <a:t>，</a:t>
            </a:r>
            <a:r>
              <a:rPr lang="zh-CN" altLang="en-US" sz="2400">
                <a:solidFill>
                  <a:srgbClr val="FF0000"/>
                </a:solidFill>
              </a:rPr>
              <a:t>包括但不限于</a:t>
            </a:r>
            <a:r>
              <a:rPr lang="zh-CN" altLang="en-US" sz="2400"/>
              <a:t>出现以下情形的患者：</a:t>
            </a:r>
            <a:r>
              <a:rPr lang="zh-CN" altLang="en-US" sz="2400" u="sng">
                <a:solidFill>
                  <a:srgbClr val="FF0000"/>
                </a:solidFill>
              </a:rPr>
              <a:t>病情危重，不立即处置可能存在危及生命或出现重要脏器功能严重损害；生命体征不稳定并有恶化倾向等</a:t>
            </a:r>
            <a:r>
              <a:rPr lang="zh-CN" altLang="en-US" sz="2400"/>
              <a:t>。　　　</a:t>
            </a:r>
            <a:endParaRPr lang="zh-CN" altLang="en-US" sz="2400"/>
          </a:p>
          <a:p>
            <a:r>
              <a:rPr lang="zh-CN" altLang="en-US" sz="2400"/>
              <a:t>2.医疗机构应当</a:t>
            </a:r>
            <a:r>
              <a:rPr lang="zh-CN" altLang="en-US" sz="2400">
                <a:solidFill>
                  <a:srgbClr val="FF0000"/>
                </a:solidFill>
              </a:rPr>
              <a:t>建立抢救资源配置与紧急调配的机制</a:t>
            </a:r>
            <a:r>
              <a:rPr lang="zh-CN" altLang="en-US" sz="2400"/>
              <a:t>，确保各单元抢救设备和药品可用。建立</a:t>
            </a:r>
            <a:r>
              <a:rPr lang="zh-CN" altLang="en-US" sz="2400">
                <a:solidFill>
                  <a:srgbClr val="FF0000"/>
                </a:solidFill>
              </a:rPr>
              <a:t>绿色通道机制</a:t>
            </a:r>
            <a:r>
              <a:rPr lang="zh-CN" altLang="en-US" sz="2400"/>
              <a:t>，确保</a:t>
            </a:r>
            <a:r>
              <a:rPr lang="zh-CN" altLang="en-US" sz="2400">
                <a:solidFill>
                  <a:srgbClr val="FF0000"/>
                </a:solidFill>
              </a:rPr>
              <a:t>急危重患者优先救治</a:t>
            </a:r>
            <a:r>
              <a:rPr lang="zh-CN" altLang="en-US" sz="2400"/>
              <a:t>。医疗机构应当为非本机构诊疗范围内的急危重患者的转诊提供必要的帮助。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a:xfrm>
            <a:off x="575945" y="805815"/>
            <a:ext cx="10379075" cy="695325"/>
          </a:xfrm>
        </p:spPr>
        <p:txBody>
          <a:bodyPr>
            <a:normAutofit/>
          </a:bodyPr>
          <a:p>
            <a:r>
              <a:rPr lang="zh-CN" altLang="en-US">
                <a:sym typeface="+mn-ea"/>
              </a:rPr>
              <a:t>医疗质量安全核心制度要点</a:t>
            </a:r>
            <a:endParaRPr lang="zh-CN" altLang="en-US"/>
          </a:p>
        </p:txBody>
      </p:sp>
      <p:sp>
        <p:nvSpPr>
          <p:cNvPr id="3" name="内容占位符 2"/>
          <p:cNvSpPr>
            <a14:cpLocks xmlns:a14="http://schemas.microsoft.com/office/drawing/2010/main" noGrp="1"/>
          </p:cNvSpPr>
          <p:nvPr>
            <p:ph idx="1"/>
          </p:nvPr>
        </p:nvSpPr>
        <p:spPr>
          <a:xfrm>
            <a:off x="582295" y="1654810"/>
            <a:ext cx="10372725" cy="4263390"/>
          </a:xfrm>
        </p:spPr>
        <p:txBody>
          <a:bodyPr>
            <a:normAutofit lnSpcReduction="20000"/>
          </a:bodyPr>
          <a:p>
            <a:r>
              <a:rPr lang="zh-CN" altLang="en-US" sz="3600" b="1"/>
              <a:t>定义</a:t>
            </a:r>
            <a:endParaRPr lang="zh-CN" altLang="en-US" sz="3600" b="1"/>
          </a:p>
          <a:p>
            <a:r>
              <a:rPr lang="zh-CN" altLang="en-US" sz="2400"/>
              <a:t>医疗质量安全核心制度是指在诊疗活动中对</a:t>
            </a:r>
            <a:r>
              <a:rPr lang="zh-CN" altLang="en-US" sz="2400">
                <a:solidFill>
                  <a:srgbClr val="FF0000"/>
                </a:solidFill>
              </a:rPr>
              <a:t>保障医疗质量和患者安全</a:t>
            </a:r>
            <a:r>
              <a:rPr lang="zh-CN" altLang="en-US" sz="2400"/>
              <a:t>发挥重要的基础性作用，医疗机构及其医务人员应当严格遵守的一系列制度。根据《医疗质量管理办法》，</a:t>
            </a:r>
            <a:r>
              <a:rPr lang="zh-CN" altLang="en-US" sz="2400">
                <a:solidFill>
                  <a:srgbClr val="FF0000"/>
                </a:solidFill>
              </a:rPr>
              <a:t>医疗质量安全核心制度共18项。</a:t>
            </a:r>
            <a:r>
              <a:rPr lang="zh-CN" altLang="en-US" sz="2400"/>
              <a:t>本要点是各级各类医疗机构实施医疗质量安全核心制度的基本要求。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七、急危重患者抢救制度</a:t>
            </a:r>
            <a:endParaRPr lang="zh-CN" altLang="en-US"/>
          </a:p>
        </p:txBody>
      </p:sp>
      <p:sp>
        <p:nvSpPr>
          <p:cNvPr id="3" name="内容占位符 2"/>
          <p:cNvSpPr>
            <a14:cpLocks xmlns:a14="http://schemas.microsoft.com/office/drawing/2010/main" noGrp="1"/>
          </p:cNvSpPr>
          <p:nvPr>
            <p:ph idx="1"/>
          </p:nvPr>
        </p:nvSpPr>
        <p:spPr/>
        <p:txBody>
          <a:bodyPr/>
          <a:p>
            <a:r>
              <a:rPr lang="zh-CN" altLang="en-US" sz="2400"/>
              <a:t>3.临床科室急危重患者的抢救，由现场</a:t>
            </a:r>
            <a:r>
              <a:rPr lang="zh-CN" altLang="en-US" sz="2400">
                <a:solidFill>
                  <a:srgbClr val="FF0000"/>
                </a:solidFill>
              </a:rPr>
              <a:t>级别和年资最高的医师主持</a:t>
            </a:r>
            <a:r>
              <a:rPr lang="zh-CN" altLang="en-US" sz="2400"/>
              <a:t>。紧急情况下医务人员参与或主持急危重患者的抢救，不受其执业范围限制。　　　</a:t>
            </a:r>
            <a:endParaRPr lang="zh-CN" altLang="en-US" sz="2400"/>
          </a:p>
          <a:p>
            <a:r>
              <a:rPr lang="zh-CN" altLang="en-US" sz="2400"/>
              <a:t>4.抢救完成后</a:t>
            </a:r>
            <a:r>
              <a:rPr lang="zh-CN" altLang="en-US" sz="2400">
                <a:solidFill>
                  <a:srgbClr val="FF0000"/>
                </a:solidFill>
              </a:rPr>
              <a:t>6小时内应当将抢救记录记入病历</a:t>
            </a:r>
            <a:r>
              <a:rPr lang="zh-CN" altLang="en-US" sz="2400"/>
              <a:t>，记录时间应具体到分钟，主持抢救的人员应当审核并签字。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八、术前讨论制度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　　　</a:t>
            </a:r>
            <a:endParaRPr lang="zh-CN" altLang="en-US" sz="3200" b="1"/>
          </a:p>
          <a:p>
            <a:r>
              <a:rPr lang="zh-CN" altLang="en-US" sz="2400"/>
              <a:t>指以</a:t>
            </a:r>
            <a:r>
              <a:rPr lang="zh-CN" altLang="en-US" sz="2400">
                <a:solidFill>
                  <a:srgbClr val="FF0000"/>
                </a:solidFill>
              </a:rPr>
              <a:t>降低手术风险、保障手术安全</a:t>
            </a:r>
            <a:r>
              <a:rPr lang="zh-CN" altLang="en-US" sz="2400"/>
              <a:t>为目的，在患者手术实施前，医师必须对拟</a:t>
            </a:r>
            <a:r>
              <a:rPr lang="zh-CN" altLang="en-US" sz="2400" u="sng">
                <a:solidFill>
                  <a:srgbClr val="FF0000"/>
                </a:solidFill>
              </a:rPr>
              <a:t>实施手术的手术指征、手术方式、预期效果、手术风险和处置预案</a:t>
            </a:r>
            <a:r>
              <a:rPr lang="zh-CN" altLang="en-US" sz="2400"/>
              <a:t>等进行讨论的制度。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八、术前讨论制度</a:t>
            </a:r>
            <a:endParaRPr lang="zh-CN" altLang="en-US"/>
          </a:p>
        </p:txBody>
      </p:sp>
      <p:sp>
        <p:nvSpPr>
          <p:cNvPr id="3" name="内容占位符 2"/>
          <p:cNvSpPr>
            <a14:cpLocks xmlns:a14="http://schemas.microsoft.com/office/drawing/2010/main" noGrp="1"/>
          </p:cNvSpPr>
          <p:nvPr>
            <p:ph idx="1"/>
          </p:nvPr>
        </p:nvSpPr>
        <p:spPr/>
        <p:txBody>
          <a:bodyPr>
            <a:normAutofit lnSpcReduction="10000"/>
          </a:bodyPr>
          <a:p>
            <a:r>
              <a:rPr lang="zh-CN" altLang="en-US" sz="3200" b="1"/>
              <a:t>（二）基本要求　</a:t>
            </a:r>
            <a:r>
              <a:rPr lang="zh-CN" altLang="en-US"/>
              <a:t>　　</a:t>
            </a:r>
            <a:endParaRPr lang="zh-CN" altLang="en-US"/>
          </a:p>
          <a:p>
            <a:r>
              <a:rPr lang="zh-CN" altLang="en-US" sz="2000"/>
              <a:t>1.除以</a:t>
            </a:r>
            <a:r>
              <a:rPr lang="zh-CN" altLang="en-US" sz="2000">
                <a:solidFill>
                  <a:srgbClr val="FF0000"/>
                </a:solidFill>
              </a:rPr>
              <a:t>紧急抢救生命为目的的急诊手术</a:t>
            </a:r>
            <a:r>
              <a:rPr lang="zh-CN" altLang="en-US" sz="2000"/>
              <a:t>外，所有住院患者手术</a:t>
            </a:r>
            <a:r>
              <a:rPr lang="zh-CN" altLang="en-US" sz="2000">
                <a:solidFill>
                  <a:srgbClr val="FF0000"/>
                </a:solidFill>
              </a:rPr>
              <a:t>必须</a:t>
            </a:r>
            <a:r>
              <a:rPr lang="zh-CN" altLang="en-US" sz="2000"/>
              <a:t>实施</a:t>
            </a:r>
            <a:r>
              <a:rPr lang="zh-CN" altLang="en-US" sz="2000">
                <a:solidFill>
                  <a:srgbClr val="FF0000"/>
                </a:solidFill>
              </a:rPr>
              <a:t>术前讨论</a:t>
            </a:r>
            <a:r>
              <a:rPr lang="zh-CN" altLang="en-US" sz="2000"/>
              <a:t>，术者必须参加。　　　</a:t>
            </a:r>
            <a:endParaRPr lang="zh-CN" altLang="en-US" sz="2000"/>
          </a:p>
          <a:p>
            <a:r>
              <a:rPr lang="zh-CN" altLang="en-US" sz="2000"/>
              <a:t>2.术前讨论的范围包括</a:t>
            </a:r>
            <a:r>
              <a:rPr lang="zh-CN" altLang="en-US" sz="2000">
                <a:solidFill>
                  <a:srgbClr val="FF0000"/>
                </a:solidFill>
              </a:rPr>
              <a:t>手术组讨论、医师团队讨论、病区内讨论和全科讨论。</a:t>
            </a:r>
            <a:r>
              <a:rPr lang="zh-CN" altLang="en-US" sz="2000"/>
              <a:t>临床科室应当明确本科室开展的</a:t>
            </a:r>
            <a:r>
              <a:rPr lang="zh-CN" altLang="en-US" sz="2000" u="sng">
                <a:solidFill>
                  <a:srgbClr val="FF0000"/>
                </a:solidFill>
              </a:rPr>
              <a:t>各级手术术前讨论的范围并经医疗管理部门审定</a:t>
            </a:r>
            <a:r>
              <a:rPr lang="zh-CN" altLang="en-US" sz="2000"/>
              <a:t>。全科讨论应当由</a:t>
            </a:r>
            <a:r>
              <a:rPr lang="zh-CN" altLang="en-US" sz="2000">
                <a:solidFill>
                  <a:srgbClr val="FF0000"/>
                </a:solidFill>
              </a:rPr>
              <a:t>科主任或其授权的副主任主持</a:t>
            </a:r>
            <a:r>
              <a:rPr lang="zh-CN" altLang="en-US" sz="2000"/>
              <a:t>，必要时邀请医疗管理部门和相关科室参加。患者手术涉及多学科或存在可能影响手术的合并症的，应当邀请</a:t>
            </a:r>
            <a:r>
              <a:rPr lang="zh-CN" altLang="en-US" sz="2000">
                <a:solidFill>
                  <a:srgbClr val="FF0000"/>
                </a:solidFill>
              </a:rPr>
              <a:t>相关科室</a:t>
            </a:r>
            <a:r>
              <a:rPr lang="zh-CN" altLang="en-US" sz="2000"/>
              <a:t>参与讨论，或事先完成相关学科的会诊。　　　</a:t>
            </a:r>
            <a:endParaRPr lang="zh-CN" altLang="en-US" sz="2000"/>
          </a:p>
          <a:p>
            <a:r>
              <a:rPr lang="zh-CN" altLang="en-US" sz="2000"/>
              <a:t>3.术前讨论完成后，方可开具手术医嘱，签署手术知情同意书。　　　</a:t>
            </a:r>
            <a:endParaRPr lang="zh-CN" altLang="en-US" sz="2000"/>
          </a:p>
          <a:p>
            <a:r>
              <a:rPr lang="zh-CN" altLang="en-US" sz="2000"/>
              <a:t>4.术前讨论的结论应当记入病历。　　　</a:t>
            </a:r>
            <a:endParaRPr lang="zh-CN" alt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九、死亡病例讨论制度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　　　</a:t>
            </a:r>
            <a:endParaRPr lang="zh-CN" altLang="en-US" sz="3200" b="1"/>
          </a:p>
          <a:p>
            <a:r>
              <a:rPr lang="zh-CN" altLang="en-US" sz="2400"/>
              <a:t>指为</a:t>
            </a:r>
            <a:r>
              <a:rPr lang="zh-CN" altLang="en-US" sz="2400">
                <a:solidFill>
                  <a:srgbClr val="FF0000"/>
                </a:solidFill>
              </a:rPr>
              <a:t>全面梳理诊疗过程、总结和积累诊疗经验、不断提升诊疗服务水平</a:t>
            </a:r>
            <a:r>
              <a:rPr lang="zh-CN" altLang="en-US" sz="2400"/>
              <a:t>，对医疗机构内死亡病例的</a:t>
            </a:r>
            <a:r>
              <a:rPr lang="zh-CN" altLang="en-US" sz="2400">
                <a:solidFill>
                  <a:srgbClr val="FF0000"/>
                </a:solidFill>
              </a:rPr>
              <a:t>死亡原因、死亡诊断、诊疗过程</a:t>
            </a:r>
            <a:r>
              <a:rPr lang="zh-CN" altLang="en-US" sz="2400"/>
              <a:t>等进行讨论的制度。　</a:t>
            </a:r>
            <a:r>
              <a:rPr lang="zh-CN" altLang="en-US"/>
              <a:t>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九、死亡病例讨论制度　</a:t>
            </a:r>
            <a:endParaRPr lang="zh-CN" altLang="en-US"/>
          </a:p>
        </p:txBody>
      </p:sp>
      <p:sp>
        <p:nvSpPr>
          <p:cNvPr id="3" name="内容占位符 2"/>
          <p:cNvSpPr>
            <a14:cpLocks xmlns:a14="http://schemas.microsoft.com/office/drawing/2010/main" noGrp="1"/>
          </p:cNvSpPr>
          <p:nvPr>
            <p:ph idx="1"/>
          </p:nvPr>
        </p:nvSpPr>
        <p:spPr/>
        <p:txBody>
          <a:bodyPr>
            <a:normAutofit lnSpcReduction="20000"/>
          </a:bodyPr>
          <a:p>
            <a:r>
              <a:rPr lang="zh-CN" altLang="en-US" sz="3200" b="1"/>
              <a:t>（二）基本要求　　　</a:t>
            </a:r>
            <a:endParaRPr lang="zh-CN" altLang="en-US" sz="3200" b="1"/>
          </a:p>
          <a:p>
            <a:r>
              <a:rPr lang="zh-CN" altLang="en-US" sz="2400"/>
              <a:t>1.死亡病例讨论原则上应当在</a:t>
            </a:r>
            <a:r>
              <a:rPr lang="zh-CN" altLang="en-US" sz="2400">
                <a:solidFill>
                  <a:srgbClr val="FF0000"/>
                </a:solidFill>
              </a:rPr>
              <a:t>患者死亡1周内完成</a:t>
            </a:r>
            <a:r>
              <a:rPr lang="zh-CN" altLang="en-US" sz="2400"/>
              <a:t>。</a:t>
            </a:r>
            <a:r>
              <a:rPr lang="zh-CN" altLang="en-US" sz="2400">
                <a:solidFill>
                  <a:srgbClr val="FF0000"/>
                </a:solidFill>
              </a:rPr>
              <a:t>尸检病例</a:t>
            </a:r>
            <a:r>
              <a:rPr lang="zh-CN" altLang="en-US" sz="2400"/>
              <a:t>在</a:t>
            </a:r>
            <a:r>
              <a:rPr lang="zh-CN" altLang="en-US" sz="2400">
                <a:solidFill>
                  <a:srgbClr val="FF0000"/>
                </a:solidFill>
              </a:rPr>
              <a:t>尸检报告出具后1周内</a:t>
            </a:r>
            <a:r>
              <a:rPr lang="zh-CN" altLang="en-US" sz="2400"/>
              <a:t>必须再次讨论。　　　</a:t>
            </a:r>
            <a:endParaRPr lang="zh-CN" altLang="en-US" sz="2400"/>
          </a:p>
          <a:p>
            <a:r>
              <a:rPr lang="zh-CN" altLang="en-US" sz="2400"/>
              <a:t>2.死亡病例讨论应当在</a:t>
            </a:r>
            <a:r>
              <a:rPr lang="zh-CN" altLang="en-US" sz="2400">
                <a:solidFill>
                  <a:srgbClr val="FF0000"/>
                </a:solidFill>
              </a:rPr>
              <a:t>全科范围内</a:t>
            </a:r>
            <a:r>
              <a:rPr lang="zh-CN" altLang="en-US" sz="2400"/>
              <a:t>进行，由</a:t>
            </a:r>
            <a:r>
              <a:rPr lang="zh-CN" altLang="en-US" sz="2400">
                <a:solidFill>
                  <a:srgbClr val="FF0000"/>
                </a:solidFill>
              </a:rPr>
              <a:t>科主任</a:t>
            </a:r>
            <a:r>
              <a:rPr lang="zh-CN" altLang="en-US" sz="2400"/>
              <a:t>主持，必要时邀请医疗管理部门和相关科室参加。　　　</a:t>
            </a:r>
            <a:endParaRPr lang="zh-CN" altLang="en-US" sz="2400"/>
          </a:p>
          <a:p>
            <a:r>
              <a:rPr lang="zh-CN" altLang="en-US" sz="2400"/>
              <a:t>3.死亡病例讨论情况应当按照</a:t>
            </a:r>
            <a:r>
              <a:rPr lang="zh-CN" altLang="en-US" sz="2400">
                <a:solidFill>
                  <a:srgbClr val="FF0000"/>
                </a:solidFill>
              </a:rPr>
              <a:t>本机构统一制定的模板进行专册记录</a:t>
            </a:r>
            <a:r>
              <a:rPr lang="zh-CN" altLang="en-US" sz="2400"/>
              <a:t>，由</a:t>
            </a:r>
            <a:r>
              <a:rPr lang="zh-CN" altLang="en-US" sz="2400">
                <a:solidFill>
                  <a:srgbClr val="FF0000"/>
                </a:solidFill>
              </a:rPr>
              <a:t>主持人审核并签字</a:t>
            </a:r>
            <a:r>
              <a:rPr lang="zh-CN" altLang="en-US" sz="2400"/>
              <a:t>。死亡病例讨论结果应当记入病历。　　　</a:t>
            </a:r>
            <a:endParaRPr lang="zh-CN" altLang="en-US" sz="2400"/>
          </a:p>
          <a:p>
            <a:r>
              <a:rPr lang="zh-CN" altLang="en-US" sz="2400"/>
              <a:t>4.医疗机构应当及时对全部死亡病例进行汇总分析，并提出持续改进意见。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十、查对制度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a:t>（一）定义　　</a:t>
            </a:r>
            <a:r>
              <a:rPr lang="zh-CN" altLang="en-US"/>
              <a:t>　</a:t>
            </a:r>
            <a:endParaRPr lang="zh-CN" altLang="en-US"/>
          </a:p>
          <a:p>
            <a:r>
              <a:rPr lang="zh-CN" altLang="en-US" sz="2400"/>
              <a:t>指为</a:t>
            </a:r>
            <a:r>
              <a:rPr lang="zh-CN" altLang="en-US" sz="2400" u="sng"/>
              <a:t>防止医疗差错，保障医疗安全，医务人员对医疗行为和医疗器械、设施、药品等</a:t>
            </a:r>
            <a:r>
              <a:rPr lang="zh-CN" altLang="en-US" sz="2400"/>
              <a:t>进行</a:t>
            </a:r>
            <a:r>
              <a:rPr lang="zh-CN" altLang="en-US" sz="2400">
                <a:solidFill>
                  <a:srgbClr val="FF0000"/>
                </a:solidFill>
              </a:rPr>
              <a:t>复核查对</a:t>
            </a:r>
            <a:r>
              <a:rPr lang="zh-CN" altLang="en-US" sz="2400"/>
              <a:t>的制度。　　</a:t>
            </a:r>
            <a:r>
              <a:rPr lang="zh-CN" altLang="en-US"/>
              <a:t>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十、查对制度　</a:t>
            </a:r>
            <a:endParaRPr lang="zh-CN" altLang="en-US"/>
          </a:p>
        </p:txBody>
      </p:sp>
      <p:sp>
        <p:nvSpPr>
          <p:cNvPr id="3" name="内容占位符 2"/>
          <p:cNvSpPr>
            <a14:cpLocks xmlns:a14="http://schemas.microsoft.com/office/drawing/2010/main" noGrp="1"/>
          </p:cNvSpPr>
          <p:nvPr>
            <p:ph idx="1"/>
          </p:nvPr>
        </p:nvSpPr>
        <p:spPr/>
        <p:txBody>
          <a:bodyPr>
            <a:normAutofit fontScale="70000"/>
          </a:bodyPr>
          <a:p>
            <a:r>
              <a:rPr lang="zh-CN" altLang="en-US" sz="3200" b="1"/>
              <a:t>（二）基本要求　</a:t>
            </a:r>
            <a:r>
              <a:rPr lang="zh-CN" altLang="en-US"/>
              <a:t>　　</a:t>
            </a:r>
            <a:endParaRPr lang="zh-CN" altLang="en-US"/>
          </a:p>
          <a:p>
            <a:r>
              <a:rPr lang="zh-CN" altLang="en-US" sz="3200"/>
              <a:t>1.医疗机构的查对制度应当涵盖</a:t>
            </a:r>
            <a:r>
              <a:rPr lang="zh-CN" altLang="en-US" sz="3200">
                <a:solidFill>
                  <a:srgbClr val="FF0000"/>
                </a:solidFill>
              </a:rPr>
              <a:t>患者身份识别、临床诊疗行为、设备设施运行和医疗环境安全</a:t>
            </a:r>
            <a:r>
              <a:rPr lang="zh-CN" altLang="en-US" sz="3200"/>
              <a:t>等相关方面。　　　</a:t>
            </a:r>
            <a:endParaRPr lang="zh-CN" altLang="en-US" sz="3200"/>
          </a:p>
          <a:p>
            <a:r>
              <a:rPr lang="zh-CN" altLang="en-US" sz="3200"/>
              <a:t>2.</a:t>
            </a:r>
            <a:r>
              <a:rPr lang="zh-CN" altLang="en-US" sz="3200">
                <a:solidFill>
                  <a:srgbClr val="FF0000"/>
                </a:solidFill>
              </a:rPr>
              <a:t>每项医疗行为都必须查对患者身份</a:t>
            </a:r>
            <a:r>
              <a:rPr lang="zh-CN" altLang="en-US" sz="3200"/>
              <a:t>。应当至少使用两种身份查对方式，</a:t>
            </a:r>
            <a:r>
              <a:rPr lang="zh-CN" altLang="en-US" sz="3200">
                <a:solidFill>
                  <a:srgbClr val="206A59"/>
                </a:solidFill>
                <a:highlight>
                  <a:srgbClr val="000080"/>
                </a:highlight>
              </a:rPr>
              <a:t>严禁将床号作为身份查对的标识</a:t>
            </a:r>
            <a:r>
              <a:rPr lang="zh-CN" altLang="en-US" sz="3200"/>
              <a:t>。为</a:t>
            </a:r>
            <a:r>
              <a:rPr lang="zh-CN" altLang="en-US" sz="3200">
                <a:solidFill>
                  <a:srgbClr val="FF0000"/>
                </a:solidFill>
              </a:rPr>
              <a:t>无名患者</a:t>
            </a:r>
            <a:r>
              <a:rPr lang="zh-CN" altLang="en-US" sz="3200"/>
              <a:t>进行诊疗活动时，须</a:t>
            </a:r>
            <a:r>
              <a:rPr lang="zh-CN" altLang="en-US" sz="3200">
                <a:solidFill>
                  <a:srgbClr val="FF0000"/>
                </a:solidFill>
              </a:rPr>
              <a:t>双人核对</a:t>
            </a:r>
            <a:r>
              <a:rPr lang="zh-CN" altLang="en-US" sz="3200"/>
              <a:t>。用</a:t>
            </a:r>
            <a:r>
              <a:rPr lang="zh-CN" altLang="en-US" sz="3200">
                <a:solidFill>
                  <a:srgbClr val="FF0000"/>
                </a:solidFill>
              </a:rPr>
              <a:t>电子设备辨别患者身份时，仍需口语化查对</a:t>
            </a:r>
            <a:r>
              <a:rPr lang="zh-CN" altLang="en-US" sz="3200"/>
              <a:t>。　　　</a:t>
            </a:r>
            <a:endParaRPr lang="zh-CN" altLang="en-US" sz="3200"/>
          </a:p>
          <a:p>
            <a:r>
              <a:rPr lang="zh-CN" altLang="en-US" sz="3200"/>
              <a:t>3.</a:t>
            </a:r>
            <a:r>
              <a:rPr lang="zh-CN" altLang="en-US" sz="3200" u="sng">
                <a:solidFill>
                  <a:srgbClr val="FF0000"/>
                </a:solidFill>
              </a:rPr>
              <a:t>医疗器械、设施、药品、标本等查对</a:t>
            </a:r>
            <a:r>
              <a:rPr lang="zh-CN" altLang="en-US" sz="3200"/>
              <a:t>要求按照国家有关规定和标准执行。　　</a:t>
            </a:r>
            <a:r>
              <a:rPr lang="zh-CN" altLang="en-US"/>
              <a:t>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十一、手术安全核查制度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　　　</a:t>
            </a:r>
            <a:endParaRPr lang="zh-CN" altLang="en-US" sz="3200" b="1"/>
          </a:p>
          <a:p>
            <a:r>
              <a:rPr lang="zh-CN" altLang="en-US" sz="2400"/>
              <a:t>指在</a:t>
            </a:r>
            <a:r>
              <a:rPr lang="zh-CN" altLang="en-US" sz="2400">
                <a:solidFill>
                  <a:srgbClr val="FF0000"/>
                </a:solidFill>
              </a:rPr>
              <a:t>麻醉实施前、手术开始前和患者离开手术室前对患者身份、手术部位、手术方式等进行多方参与的核查</a:t>
            </a:r>
            <a:r>
              <a:rPr lang="zh-CN" altLang="en-US" sz="2400"/>
              <a:t>，以保障患者安全的制度。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十一、手术安全核查制度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（二）基本要求　　　</a:t>
            </a:r>
            <a:endParaRPr lang="zh-CN" altLang="en-US" sz="3200" b="1"/>
          </a:p>
          <a:p>
            <a:r>
              <a:rPr lang="zh-CN" altLang="en-US" sz="2400"/>
              <a:t>1.医疗机构应当建立手术安全核查制度和标准化流程。　　　</a:t>
            </a:r>
            <a:endParaRPr lang="zh-CN" altLang="en-US" sz="2400"/>
          </a:p>
          <a:p>
            <a:r>
              <a:rPr lang="zh-CN" altLang="en-US" sz="2400"/>
              <a:t>2.手术安全核查过程和内容按国家有关规定执行。　　　</a:t>
            </a:r>
            <a:endParaRPr lang="zh-CN" altLang="en-US" sz="2400"/>
          </a:p>
          <a:p>
            <a:r>
              <a:rPr lang="zh-CN" altLang="en-US" sz="2400"/>
              <a:t>3.手术安全核查表应当纳入病历。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十二、手术分级管理制度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　　</a:t>
            </a:r>
            <a:r>
              <a:rPr lang="zh-CN" altLang="en-US"/>
              <a:t>　</a:t>
            </a:r>
            <a:endParaRPr lang="zh-CN" altLang="en-US"/>
          </a:p>
          <a:p>
            <a:r>
              <a:rPr lang="zh-CN" altLang="en-US" sz="2400"/>
              <a:t>指为保障患者安全，按照</a:t>
            </a:r>
            <a:r>
              <a:rPr lang="zh-CN" altLang="en-US" sz="2400">
                <a:solidFill>
                  <a:srgbClr val="FF0000"/>
                </a:solidFill>
              </a:rPr>
              <a:t>手术风险程度、复杂程度、难易程度和资源消耗不同</a:t>
            </a:r>
            <a:r>
              <a:rPr lang="zh-CN" altLang="en-US" sz="2400"/>
              <a:t>，对手术进行分级管理的制度。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一、首诊负责制度</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　　</a:t>
            </a:r>
            <a:endParaRPr lang="zh-CN" altLang="en-US" sz="3200" b="1"/>
          </a:p>
          <a:p>
            <a:r>
              <a:rPr lang="zh-CN" altLang="en-US" sz="2400"/>
              <a:t>指患者的</a:t>
            </a:r>
            <a:r>
              <a:rPr lang="zh-CN" altLang="en-US" sz="2400">
                <a:solidFill>
                  <a:srgbClr val="FF0000"/>
                </a:solidFill>
              </a:rPr>
              <a:t>首位接诊医师（首诊医师）</a:t>
            </a:r>
            <a:r>
              <a:rPr lang="zh-CN" altLang="en-US" sz="2400"/>
              <a:t>在一次就诊过程结束前或由其他医师接诊前，负责该患者</a:t>
            </a:r>
            <a:r>
              <a:rPr lang="zh-CN" altLang="en-US" sz="2400">
                <a:solidFill>
                  <a:srgbClr val="FF0000"/>
                </a:solidFill>
              </a:rPr>
              <a:t>全程诊疗管理</a:t>
            </a:r>
            <a:r>
              <a:rPr lang="zh-CN" altLang="en-US" sz="2400"/>
              <a:t>的制度。医疗机构和科室的首诊责任参照医师首诊责任执行。</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十二、手术分级管理制度</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（二）基本要求　　</a:t>
            </a:r>
            <a:r>
              <a:rPr lang="zh-CN" altLang="en-US"/>
              <a:t>　</a:t>
            </a:r>
            <a:endParaRPr lang="zh-CN" altLang="en-US"/>
          </a:p>
          <a:p>
            <a:r>
              <a:rPr lang="zh-CN" altLang="en-US" sz="2400"/>
              <a:t>1.按照</a:t>
            </a:r>
            <a:r>
              <a:rPr lang="zh-CN" altLang="en-US" sz="2400">
                <a:solidFill>
                  <a:srgbClr val="FF0000"/>
                </a:solidFill>
              </a:rPr>
              <a:t>手术风险性和难易程度</a:t>
            </a:r>
            <a:r>
              <a:rPr lang="zh-CN" altLang="en-US" sz="2400"/>
              <a:t>不同，手术分为四级。具体要求按照国家有关规定执行。　　　</a:t>
            </a:r>
            <a:endParaRPr lang="zh-CN" altLang="en-US" sz="2400"/>
          </a:p>
          <a:p>
            <a:r>
              <a:rPr lang="zh-CN" altLang="en-US" sz="2400"/>
              <a:t>2.医疗机构应当</a:t>
            </a:r>
            <a:r>
              <a:rPr lang="zh-CN" altLang="en-US" sz="2400">
                <a:solidFill>
                  <a:srgbClr val="FF0000"/>
                </a:solidFill>
              </a:rPr>
              <a:t>建立手术分级管理工作制度和手术分级管理目录</a:t>
            </a:r>
            <a:r>
              <a:rPr lang="zh-CN" altLang="en-US" sz="2400"/>
              <a:t>。　　　</a:t>
            </a:r>
            <a:endParaRPr lang="zh-CN" altLang="en-US" sz="2400"/>
          </a:p>
          <a:p>
            <a:r>
              <a:rPr lang="zh-CN" altLang="en-US" sz="2400"/>
              <a:t>3.医疗机构应当</a:t>
            </a:r>
            <a:r>
              <a:rPr lang="zh-CN" altLang="en-US" sz="2400">
                <a:solidFill>
                  <a:srgbClr val="FF0000"/>
                </a:solidFill>
              </a:rPr>
              <a:t>建立手术分级授权管理机制，建立手术医师技术档案。</a:t>
            </a:r>
            <a:r>
              <a:rPr lang="zh-CN" altLang="en-US" sz="2400"/>
              <a:t>　　　</a:t>
            </a:r>
            <a:endParaRPr lang="zh-CN" altLang="en-US" sz="2400"/>
          </a:p>
          <a:p>
            <a:r>
              <a:rPr lang="zh-CN" altLang="en-US" sz="2400"/>
              <a:t>4.医疗机构应当对</a:t>
            </a:r>
            <a:r>
              <a:rPr lang="zh-CN" altLang="en-US" sz="2400">
                <a:solidFill>
                  <a:srgbClr val="FF0000"/>
                </a:solidFill>
              </a:rPr>
              <a:t>手术医师能力进行定期评估</a:t>
            </a:r>
            <a:r>
              <a:rPr lang="zh-CN" altLang="en-US" sz="2400"/>
              <a:t>，根据评估结果对手术权限进行动态调整。</a:t>
            </a:r>
            <a:r>
              <a:rPr lang="zh-CN" altLang="en-US"/>
              <a:t>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十三、新技术和新项目准入制度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　　　</a:t>
            </a:r>
            <a:endParaRPr lang="zh-CN" altLang="en-US" sz="3200" b="1"/>
          </a:p>
          <a:p>
            <a:r>
              <a:rPr lang="zh-CN" altLang="en-US" sz="2400"/>
              <a:t>指为保障患者安全，对于本医疗机构首次开展</a:t>
            </a:r>
            <a:r>
              <a:rPr lang="zh-CN" altLang="en-US" sz="2400">
                <a:solidFill>
                  <a:srgbClr val="FF0000"/>
                </a:solidFill>
              </a:rPr>
              <a:t>临床应用的医疗技术或诊疗方法实施论证、审核、质控、评估全流程规范管理</a:t>
            </a:r>
            <a:r>
              <a:rPr lang="zh-CN" altLang="en-US" sz="2400"/>
              <a:t>的制度。</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十三、新技术和新项目准入制度</a:t>
            </a:r>
            <a:endParaRPr lang="zh-CN" altLang="en-US"/>
          </a:p>
        </p:txBody>
      </p:sp>
      <p:sp>
        <p:nvSpPr>
          <p:cNvPr id="3" name="内容占位符 2"/>
          <p:cNvSpPr>
            <a14:cpLocks xmlns:a14="http://schemas.microsoft.com/office/drawing/2010/main" noGrp="1"/>
          </p:cNvSpPr>
          <p:nvPr>
            <p:ph idx="1"/>
          </p:nvPr>
        </p:nvSpPr>
        <p:spPr/>
        <p:txBody>
          <a:bodyPr>
            <a:normAutofit fontScale="90000" lnSpcReduction="10000"/>
          </a:bodyPr>
          <a:p>
            <a:r>
              <a:rPr lang="zh-CN" altLang="en-US" sz="3200" b="1"/>
              <a:t>（二）基本要求　　　</a:t>
            </a:r>
            <a:endParaRPr lang="zh-CN" altLang="en-US" sz="3200" b="1"/>
          </a:p>
          <a:p>
            <a:r>
              <a:rPr lang="zh-CN" altLang="en-US" sz="2400"/>
              <a:t>1.医疗机构拟</a:t>
            </a:r>
            <a:r>
              <a:rPr lang="zh-CN" altLang="en-US" sz="2400">
                <a:solidFill>
                  <a:srgbClr val="FF0000"/>
                </a:solidFill>
              </a:rPr>
              <a:t>开展的新技术和新项目</a:t>
            </a:r>
            <a:r>
              <a:rPr lang="zh-CN" altLang="en-US" sz="2400"/>
              <a:t>应当为</a:t>
            </a:r>
            <a:r>
              <a:rPr lang="zh-CN" altLang="en-US" sz="2400" u="sng">
                <a:solidFill>
                  <a:srgbClr val="FF0000"/>
                </a:solidFill>
              </a:rPr>
              <a:t>安全、有效、经济、适宜、能够进行临床应用的技术和项目</a:t>
            </a:r>
            <a:r>
              <a:rPr lang="zh-CN" altLang="en-US" sz="2400"/>
              <a:t>。　　　</a:t>
            </a:r>
            <a:endParaRPr lang="zh-CN" altLang="en-US" sz="2400"/>
          </a:p>
          <a:p>
            <a:r>
              <a:rPr lang="zh-CN" altLang="en-US" sz="2400"/>
              <a:t>2.医疗机构应当明确本机构医疗技术和诊疗项目临床应用清单并</a:t>
            </a:r>
            <a:r>
              <a:rPr lang="zh-CN" altLang="en-US" sz="2400">
                <a:solidFill>
                  <a:srgbClr val="FF0000"/>
                </a:solidFill>
              </a:rPr>
              <a:t>定期更新</a:t>
            </a:r>
            <a:r>
              <a:rPr lang="zh-CN" altLang="en-US" sz="2400"/>
              <a:t>。　　　</a:t>
            </a:r>
            <a:endParaRPr lang="zh-CN" altLang="en-US" sz="2400"/>
          </a:p>
          <a:p>
            <a:r>
              <a:rPr lang="zh-CN" altLang="en-US" sz="2400"/>
              <a:t>3.医疗机构应当</a:t>
            </a:r>
            <a:r>
              <a:rPr lang="zh-CN" altLang="en-US" sz="2400">
                <a:solidFill>
                  <a:srgbClr val="FF0000"/>
                </a:solidFill>
              </a:rPr>
              <a:t>建立新技术和新项目审批流程</a:t>
            </a:r>
            <a:r>
              <a:rPr lang="zh-CN" altLang="en-US" sz="2400"/>
              <a:t>，所有新技术和新项目必须经过</a:t>
            </a:r>
            <a:r>
              <a:rPr lang="zh-CN" altLang="en-US" sz="2400">
                <a:solidFill>
                  <a:srgbClr val="FF0000"/>
                </a:solidFill>
              </a:rPr>
              <a:t>本机构相关技术管理委员会和医学伦理委员会审核同意后</a:t>
            </a:r>
            <a:r>
              <a:rPr lang="zh-CN" altLang="en-US" sz="2400"/>
              <a:t>，方可开展临床应用。　　　</a:t>
            </a:r>
            <a:endParaRPr lang="zh-CN" altLang="en-US" sz="2400"/>
          </a:p>
          <a:p>
            <a:r>
              <a:rPr lang="zh-CN" altLang="en-US" sz="2400"/>
              <a:t>4.新技术和新项目临床应用前，要充分论证</a:t>
            </a:r>
            <a:r>
              <a:rPr lang="zh-CN" altLang="en-US" sz="2400">
                <a:solidFill>
                  <a:srgbClr val="FF0000"/>
                </a:solidFill>
              </a:rPr>
              <a:t>可能存在的安全隐患或技术风险，</a:t>
            </a:r>
            <a:r>
              <a:rPr lang="zh-CN" altLang="en-US" sz="2400"/>
              <a:t>并制定相应预案。　</a:t>
            </a:r>
            <a:r>
              <a:rPr lang="zh-CN" altLang="en-US"/>
              <a:t>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十三、新技术和新项目准入制度</a:t>
            </a:r>
            <a:endParaRPr lang="zh-CN" altLang="en-US"/>
          </a:p>
        </p:txBody>
      </p:sp>
      <p:sp>
        <p:nvSpPr>
          <p:cNvPr id="3" name="内容占位符 2"/>
          <p:cNvSpPr>
            <a14:cpLocks xmlns:a14="http://schemas.microsoft.com/office/drawing/2010/main" noGrp="1"/>
          </p:cNvSpPr>
          <p:nvPr>
            <p:ph idx="1"/>
          </p:nvPr>
        </p:nvSpPr>
        <p:spPr/>
        <p:txBody>
          <a:bodyPr/>
          <a:p>
            <a:r>
              <a:rPr lang="zh-CN" altLang="en-US" sz="2400"/>
              <a:t>5.医疗机构应当</a:t>
            </a:r>
            <a:r>
              <a:rPr lang="zh-CN" altLang="en-US" sz="2400">
                <a:solidFill>
                  <a:srgbClr val="FF0000"/>
                </a:solidFill>
              </a:rPr>
              <a:t>明确开展新技术和新项目临床应用的专业人员范围</a:t>
            </a:r>
            <a:r>
              <a:rPr lang="zh-CN" altLang="en-US" sz="2400"/>
              <a:t>，并加强新技术和新项目质量控制工作。　　　</a:t>
            </a:r>
            <a:endParaRPr lang="zh-CN" altLang="en-US" sz="2400"/>
          </a:p>
          <a:p>
            <a:r>
              <a:rPr lang="zh-CN" altLang="en-US" sz="2400"/>
              <a:t>6.医疗机构应当</a:t>
            </a:r>
            <a:r>
              <a:rPr lang="zh-CN" altLang="en-US" sz="2400">
                <a:solidFill>
                  <a:srgbClr val="FF0000"/>
                </a:solidFill>
              </a:rPr>
              <a:t>建立新技术和新项目临床应用动态评估制度</a:t>
            </a:r>
            <a:r>
              <a:rPr lang="zh-CN" altLang="en-US" sz="2400"/>
              <a:t>，对新技术和新项目实施全程追踪管理和动态评估。　　　</a:t>
            </a:r>
            <a:endParaRPr lang="zh-CN" altLang="en-US" sz="2400"/>
          </a:p>
          <a:p>
            <a:r>
              <a:rPr lang="zh-CN" altLang="en-US" sz="2400"/>
              <a:t>7.医疗机构开展临床研究的新技术和新项目按照国家有关规定执行。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十四、危急值报告制度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　　　</a:t>
            </a:r>
            <a:endParaRPr lang="zh-CN" altLang="en-US" sz="3200" b="1"/>
          </a:p>
          <a:p>
            <a:r>
              <a:rPr lang="zh-CN" altLang="en-US" sz="2400"/>
              <a:t>指对提示患者处于</a:t>
            </a:r>
            <a:r>
              <a:rPr lang="zh-CN" altLang="en-US" sz="2400">
                <a:solidFill>
                  <a:srgbClr val="FF0000"/>
                </a:solidFill>
              </a:rPr>
              <a:t>生命危急状态的检查、检验结果建立复核、报告、记录</a:t>
            </a:r>
            <a:r>
              <a:rPr lang="zh-CN" altLang="en-US" sz="2400"/>
              <a:t>等管理机制，以保障患者安全的制度。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十四、危急值报告制度　　</a:t>
            </a:r>
            <a:endParaRPr lang="zh-CN" altLang="en-US"/>
          </a:p>
        </p:txBody>
      </p:sp>
      <p:sp>
        <p:nvSpPr>
          <p:cNvPr id="3" name="内容占位符 2"/>
          <p:cNvSpPr>
            <a14:cpLocks xmlns:a14="http://schemas.microsoft.com/office/drawing/2010/main" noGrp="1"/>
          </p:cNvSpPr>
          <p:nvPr>
            <p:ph idx="1"/>
          </p:nvPr>
        </p:nvSpPr>
        <p:spPr/>
        <p:txBody>
          <a:bodyPr>
            <a:normAutofit lnSpcReduction="20000"/>
          </a:bodyPr>
          <a:p>
            <a:r>
              <a:rPr lang="zh-CN" altLang="en-US" sz="3200" b="1"/>
              <a:t>（二）基本要求　　　</a:t>
            </a:r>
            <a:endParaRPr lang="zh-CN" altLang="en-US" sz="3200" b="1"/>
          </a:p>
          <a:p>
            <a:r>
              <a:rPr lang="zh-CN" altLang="en-US" sz="2400"/>
              <a:t>1.医疗机构应当分别建立</a:t>
            </a:r>
            <a:r>
              <a:rPr lang="zh-CN" altLang="en-US" sz="2400">
                <a:solidFill>
                  <a:srgbClr val="FF0000"/>
                </a:solidFill>
              </a:rPr>
              <a:t>住院和门急诊患者危急值报告具体管理流程和记录规范</a:t>
            </a:r>
            <a:r>
              <a:rPr lang="zh-CN" altLang="en-US" sz="2400"/>
              <a:t>，确保危急值信息准确，传递及时，信息传递各环节无缝衔接且可追溯。　　　</a:t>
            </a:r>
            <a:endParaRPr lang="zh-CN" altLang="en-US" sz="2400"/>
          </a:p>
          <a:p>
            <a:r>
              <a:rPr lang="zh-CN" altLang="en-US" sz="2400"/>
              <a:t>2.医疗机构应当</a:t>
            </a:r>
            <a:r>
              <a:rPr lang="zh-CN" altLang="en-US" sz="2400">
                <a:solidFill>
                  <a:srgbClr val="FF0000"/>
                </a:solidFill>
              </a:rPr>
              <a:t>制定可能危及患者生命的各项检查、检验结果危急值清单</a:t>
            </a:r>
            <a:r>
              <a:rPr lang="zh-CN" altLang="en-US" sz="2400"/>
              <a:t>并定期调整。　　　</a:t>
            </a:r>
            <a:endParaRPr lang="zh-CN" altLang="en-US" sz="2400"/>
          </a:p>
          <a:p>
            <a:r>
              <a:rPr lang="zh-CN" altLang="en-US" sz="2400"/>
              <a:t>3.出现危急值时，</a:t>
            </a:r>
            <a:r>
              <a:rPr lang="zh-CN" altLang="en-US" sz="2400">
                <a:solidFill>
                  <a:srgbClr val="FF0000"/>
                </a:solidFill>
              </a:rPr>
              <a:t>出具检查、检验结果报告的部门报出前，应当双人核对并签字确认，夜间或紧急情况下可单人双次核对</a:t>
            </a:r>
            <a:r>
              <a:rPr lang="zh-CN" altLang="en-US" sz="2400"/>
              <a:t>。对于需要立即重复检查、检验的项目，应当</a:t>
            </a:r>
            <a:r>
              <a:rPr lang="zh-CN" altLang="en-US" sz="2400">
                <a:solidFill>
                  <a:srgbClr val="FF0000"/>
                </a:solidFill>
              </a:rPr>
              <a:t>及时</a:t>
            </a:r>
            <a:r>
              <a:rPr lang="zh-CN" altLang="en-US" sz="2400"/>
              <a:t>复检并核对。　</a:t>
            </a:r>
            <a:r>
              <a:rPr lang="zh-CN" altLang="en-US"/>
              <a:t>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十四、危急值报告制度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2400"/>
              <a:t>4.外送的检验标本或检查项目存在</a:t>
            </a:r>
            <a:r>
              <a:rPr lang="zh-CN" altLang="en-US" sz="2400">
                <a:solidFill>
                  <a:srgbClr val="FF0000"/>
                </a:solidFill>
              </a:rPr>
              <a:t>危急值项目</a:t>
            </a:r>
            <a:r>
              <a:rPr lang="zh-CN" altLang="en-US" sz="2400"/>
              <a:t>的，</a:t>
            </a:r>
            <a:r>
              <a:rPr lang="zh-CN" altLang="en-US" sz="2400" u="sng">
                <a:solidFill>
                  <a:srgbClr val="FF0000"/>
                </a:solidFill>
              </a:rPr>
              <a:t>医院应当和相关机构协商危急值的通知方式，并建立可追溯的危急值报告流程，确保临床科室或患方能够及时接收危急值。　　　</a:t>
            </a:r>
            <a:endParaRPr lang="zh-CN" altLang="en-US" sz="2400" u="sng">
              <a:solidFill>
                <a:srgbClr val="FF0000"/>
              </a:solidFill>
            </a:endParaRPr>
          </a:p>
          <a:p>
            <a:r>
              <a:rPr lang="zh-CN" altLang="en-US" sz="2400"/>
              <a:t>5.临床科室任何接收到危急值信息的人员应当</a:t>
            </a:r>
            <a:r>
              <a:rPr lang="zh-CN" altLang="en-US" sz="2400">
                <a:solidFill>
                  <a:srgbClr val="FF0000"/>
                </a:solidFill>
              </a:rPr>
              <a:t>准确记录、复读、确认危急值结果，并立即通知相关医师。</a:t>
            </a:r>
            <a:r>
              <a:rPr lang="zh-CN" altLang="en-US" sz="2400"/>
              <a:t>　　　</a:t>
            </a:r>
            <a:endParaRPr lang="zh-CN" altLang="en-US" sz="2400"/>
          </a:p>
          <a:p>
            <a:r>
              <a:rPr lang="zh-CN" altLang="en-US" sz="2400"/>
              <a:t>6.医疗机构应当</a:t>
            </a:r>
            <a:r>
              <a:rPr lang="zh-CN" altLang="en-US" sz="2400">
                <a:solidFill>
                  <a:srgbClr val="FF0000"/>
                </a:solidFill>
              </a:rPr>
              <a:t>统一制定临床危急值信息登记专册和模板</a:t>
            </a:r>
            <a:r>
              <a:rPr lang="zh-CN" altLang="en-US" sz="2400"/>
              <a:t>，确保危急值信息报告全流程的人员、时间、内容等关键要素可追溯。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十五、病历管理制度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　　　</a:t>
            </a:r>
            <a:endParaRPr lang="zh-CN" altLang="en-US" sz="3200" b="1"/>
          </a:p>
          <a:p>
            <a:r>
              <a:rPr lang="zh-CN" altLang="en-US" sz="2400"/>
              <a:t>指为</a:t>
            </a:r>
            <a:r>
              <a:rPr lang="zh-CN" altLang="en-US" sz="2400" u="sng"/>
              <a:t>准确反映医疗活动全过程，实现医疗服务行为可追溯，维护医患双方合法权益，保障医疗质量和医疗安全，</a:t>
            </a:r>
            <a:r>
              <a:rPr lang="zh-CN" altLang="en-US" sz="2400"/>
              <a:t>对</a:t>
            </a:r>
            <a:r>
              <a:rPr lang="zh-CN" altLang="en-US" sz="2400">
                <a:solidFill>
                  <a:srgbClr val="FF0000"/>
                </a:solidFill>
              </a:rPr>
              <a:t>医疗文书的书写、质控、保存、使用等环节进行管理的制度</a:t>
            </a:r>
            <a:r>
              <a:rPr lang="zh-CN" altLang="en-US" sz="2400"/>
              <a:t>。</a:t>
            </a:r>
            <a:r>
              <a:rPr lang="zh-CN" altLang="en-US"/>
              <a:t>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十五、病历管理制度　</a:t>
            </a:r>
            <a:endParaRPr lang="zh-CN" altLang="en-US"/>
          </a:p>
        </p:txBody>
      </p:sp>
      <p:sp>
        <p:nvSpPr>
          <p:cNvPr id="3" name="内容占位符 2"/>
          <p:cNvSpPr>
            <a14:cpLocks xmlns:a14="http://schemas.microsoft.com/office/drawing/2010/main" noGrp="1"/>
          </p:cNvSpPr>
          <p:nvPr>
            <p:ph idx="1"/>
          </p:nvPr>
        </p:nvSpPr>
        <p:spPr/>
        <p:txBody>
          <a:bodyPr>
            <a:normAutofit fontScale="90000" lnSpcReduction="10000"/>
          </a:bodyPr>
          <a:p>
            <a:r>
              <a:rPr lang="zh-CN" altLang="en-US" sz="3200" b="1"/>
              <a:t>（二）基本要求　</a:t>
            </a:r>
            <a:r>
              <a:rPr lang="zh-CN" altLang="en-US"/>
              <a:t>　　</a:t>
            </a:r>
            <a:endParaRPr lang="zh-CN" altLang="en-US"/>
          </a:p>
          <a:p>
            <a:r>
              <a:rPr lang="zh-CN" altLang="en-US" sz="2400"/>
              <a:t>1.医疗机构应当</a:t>
            </a:r>
            <a:r>
              <a:rPr lang="zh-CN" altLang="en-US" sz="2400">
                <a:solidFill>
                  <a:srgbClr val="FF0000"/>
                </a:solidFill>
              </a:rPr>
              <a:t>建立住院及门急诊病历管理和质量控制制度，严格落实国家病历书写、管理和应用相关规定，建立病历质量检查、评估与反馈机制。</a:t>
            </a:r>
            <a:r>
              <a:rPr lang="zh-CN" altLang="en-US" sz="2400"/>
              <a:t>　　　</a:t>
            </a:r>
            <a:endParaRPr lang="zh-CN" altLang="en-US" sz="2400"/>
          </a:p>
          <a:p>
            <a:r>
              <a:rPr lang="zh-CN" altLang="en-US" sz="2400"/>
              <a:t>2.医疗机构病历书写应当</a:t>
            </a:r>
            <a:r>
              <a:rPr lang="zh-CN" altLang="en-US" sz="2400" u="sng">
                <a:solidFill>
                  <a:srgbClr val="FF0000"/>
                </a:solidFill>
              </a:rPr>
              <a:t>做到客观、真实、准确、及时、完整、规范，并明确病历书写的格式、内容和时限</a:t>
            </a:r>
            <a:r>
              <a:rPr lang="zh-CN" altLang="en-US" sz="2400"/>
              <a:t>。　　　</a:t>
            </a:r>
            <a:endParaRPr lang="zh-CN" altLang="en-US" sz="2400"/>
          </a:p>
          <a:p>
            <a:r>
              <a:rPr lang="zh-CN" altLang="en-US" sz="2400"/>
              <a:t>3.实施电子病历的医疗机构，应当建立</a:t>
            </a:r>
            <a:r>
              <a:rPr lang="zh-CN" altLang="en-US" sz="2400" u="sng">
                <a:solidFill>
                  <a:srgbClr val="FF0000"/>
                </a:solidFill>
              </a:rPr>
              <a:t>电子病历的建立、记录、修改、使用、存储、传输、质控、安全等级保护等管理制度。　</a:t>
            </a:r>
            <a:r>
              <a:rPr lang="zh-CN" altLang="en-US" sz="2400"/>
              <a:t>　　</a:t>
            </a:r>
            <a:endParaRPr lang="zh-CN" altLang="en-US" sz="2400"/>
          </a:p>
          <a:p>
            <a:r>
              <a:rPr lang="zh-CN" altLang="en-US" sz="2400"/>
              <a:t>4.医疗机构应当</a:t>
            </a:r>
            <a:r>
              <a:rPr lang="zh-CN" altLang="en-US" sz="2400">
                <a:solidFill>
                  <a:srgbClr val="FF0000"/>
                </a:solidFill>
              </a:rPr>
              <a:t>保障病历资料安全</a:t>
            </a:r>
            <a:r>
              <a:rPr lang="zh-CN" altLang="en-US" sz="2400"/>
              <a:t>，病历内容记录与修改信息可追溯。　　　</a:t>
            </a:r>
            <a:endParaRPr lang="zh-CN" altLang="en-US" sz="2400"/>
          </a:p>
          <a:p>
            <a:r>
              <a:rPr lang="zh-CN" altLang="en-US" sz="2400"/>
              <a:t>5.鼓励推行病历无纸化。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十六、抗菌药物分级管理制度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　　　</a:t>
            </a:r>
            <a:endParaRPr lang="zh-CN" altLang="en-US" sz="3200" b="1"/>
          </a:p>
          <a:p>
            <a:r>
              <a:rPr lang="zh-CN" altLang="en-US" sz="2400"/>
              <a:t>指根据抗菌药物的</a:t>
            </a:r>
            <a:r>
              <a:rPr lang="zh-CN" altLang="en-US" sz="2400">
                <a:solidFill>
                  <a:srgbClr val="FF0000"/>
                </a:solidFill>
              </a:rPr>
              <a:t>安全性、疗效、细菌耐药性和价格</a:t>
            </a:r>
            <a:r>
              <a:rPr lang="zh-CN" altLang="en-US" sz="2400"/>
              <a:t>等因素，对抗菌药物临床应用进行分级管理的制度。</a:t>
            </a:r>
            <a:r>
              <a:rPr lang="zh-CN" altLang="en-US"/>
              <a:t>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一、首诊负责制度</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（二）基本要求</a:t>
            </a:r>
            <a:r>
              <a:rPr lang="zh-CN" altLang="en-US"/>
              <a:t>　</a:t>
            </a:r>
            <a:endParaRPr lang="zh-CN" altLang="en-US"/>
          </a:p>
          <a:p>
            <a:r>
              <a:rPr lang="zh-CN" altLang="en-US" sz="2400"/>
              <a:t>1.明确患者在诊疗过程中不同阶段的责任主体。　　　</a:t>
            </a:r>
            <a:endParaRPr lang="zh-CN" altLang="en-US" sz="2400"/>
          </a:p>
          <a:p>
            <a:r>
              <a:rPr lang="zh-CN" altLang="en-US" sz="2400"/>
              <a:t>2.保障患者诊疗过程中诊疗服务的连续性。　　　</a:t>
            </a:r>
            <a:endParaRPr lang="zh-CN" altLang="en-US" sz="2400"/>
          </a:p>
          <a:p>
            <a:r>
              <a:rPr lang="zh-CN" altLang="en-US" sz="2400"/>
              <a:t>3.首诊医师应当作好医疗记录，保障医疗行为可追溯。　　　</a:t>
            </a:r>
            <a:endParaRPr lang="zh-CN" altLang="en-US" sz="2400"/>
          </a:p>
          <a:p>
            <a:r>
              <a:rPr lang="zh-CN" altLang="en-US" sz="2400"/>
              <a:t>4.非本医疗机构诊疗科目范围内疾病，应告知患者或其法定代理人，并建议患者前往相应医疗机构就诊。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十六、抗菌药物分级管理制度　</a:t>
            </a:r>
            <a:endParaRPr lang="zh-CN" altLang="en-US"/>
          </a:p>
        </p:txBody>
      </p:sp>
      <p:sp>
        <p:nvSpPr>
          <p:cNvPr id="3" name="内容占位符 2"/>
          <p:cNvSpPr>
            <a14:cpLocks xmlns:a14="http://schemas.microsoft.com/office/drawing/2010/main" noGrp="1"/>
          </p:cNvSpPr>
          <p:nvPr>
            <p:ph idx="1"/>
          </p:nvPr>
        </p:nvSpPr>
        <p:spPr/>
        <p:txBody>
          <a:bodyPr>
            <a:normAutofit lnSpcReduction="20000"/>
          </a:bodyPr>
          <a:p>
            <a:r>
              <a:rPr lang="zh-CN" altLang="en-US" sz="3200" b="1"/>
              <a:t>（二）基本要求　　　</a:t>
            </a:r>
            <a:endParaRPr lang="zh-CN" altLang="en-US" sz="3200" b="1"/>
          </a:p>
          <a:p>
            <a:r>
              <a:rPr lang="zh-CN" altLang="en-US" sz="2400"/>
              <a:t>1.根据</a:t>
            </a:r>
            <a:r>
              <a:rPr lang="zh-CN" altLang="en-US" sz="2400">
                <a:solidFill>
                  <a:srgbClr val="FF0000"/>
                </a:solidFill>
              </a:rPr>
              <a:t>抗菌药物的安全性、疗效、细菌耐药性和价格</a:t>
            </a:r>
            <a:r>
              <a:rPr lang="zh-CN" altLang="en-US" sz="2400"/>
              <a:t>等因素，抗菌药物分为</a:t>
            </a:r>
            <a:r>
              <a:rPr lang="zh-CN" altLang="en-US" sz="2400">
                <a:solidFill>
                  <a:srgbClr val="FF0000"/>
                </a:solidFill>
              </a:rPr>
              <a:t>非限制使用级、限制使用级与特殊使用级三级</a:t>
            </a:r>
            <a:r>
              <a:rPr lang="zh-CN" altLang="en-US" sz="2400"/>
              <a:t>。　　　</a:t>
            </a:r>
            <a:endParaRPr lang="zh-CN" altLang="en-US" sz="2400"/>
          </a:p>
          <a:p>
            <a:r>
              <a:rPr lang="zh-CN" altLang="en-US" sz="2400"/>
              <a:t>2.医疗机构应当</a:t>
            </a:r>
            <a:r>
              <a:rPr lang="zh-CN" altLang="en-US" sz="2400">
                <a:solidFill>
                  <a:srgbClr val="FF0000"/>
                </a:solidFill>
              </a:rPr>
              <a:t>严格按照有关规定建立本机构抗菌药物分级管理目录和医师抗菌药物处方权限</a:t>
            </a:r>
            <a:r>
              <a:rPr lang="zh-CN" altLang="en-US" sz="2400"/>
              <a:t>，并定期调整。　　　</a:t>
            </a:r>
            <a:endParaRPr lang="zh-CN" altLang="en-US" sz="2400"/>
          </a:p>
          <a:p>
            <a:r>
              <a:rPr lang="zh-CN" altLang="en-US" sz="2400"/>
              <a:t>3.医疗机构应当</a:t>
            </a:r>
            <a:r>
              <a:rPr lang="zh-CN" altLang="en-US" sz="2400">
                <a:solidFill>
                  <a:srgbClr val="FF0000"/>
                </a:solidFill>
              </a:rPr>
              <a:t>建立全院特殊使用级抗菌药物会诊专家库，按照规定规范特殊使用级抗菌药物使用流程</a:t>
            </a:r>
            <a:r>
              <a:rPr lang="zh-CN" altLang="en-US" sz="2400"/>
              <a:t>。　　　</a:t>
            </a:r>
            <a:endParaRPr lang="zh-CN" altLang="en-US" sz="2400"/>
          </a:p>
          <a:p>
            <a:r>
              <a:rPr lang="zh-CN" altLang="en-US" sz="2400"/>
              <a:t>4.医疗机构应当</a:t>
            </a:r>
            <a:r>
              <a:rPr lang="zh-CN" altLang="en-US" sz="2400">
                <a:solidFill>
                  <a:srgbClr val="FF0000"/>
                </a:solidFill>
              </a:rPr>
              <a:t>按照抗菌药物分级管理原则，建立抗菌药物遴选、采购、处方、调剂、临床应用和药物评价的管理制度和具体操作流程</a:t>
            </a:r>
            <a:r>
              <a:rPr lang="zh-CN" altLang="en-US" sz="2400"/>
              <a:t>。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十七、临床用血审核制度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　　</a:t>
            </a:r>
            <a:r>
              <a:rPr lang="zh-CN" altLang="en-US"/>
              <a:t>　</a:t>
            </a:r>
            <a:endParaRPr lang="zh-CN" altLang="en-US"/>
          </a:p>
          <a:p>
            <a:r>
              <a:rPr lang="zh-CN" altLang="en-US" sz="2400"/>
              <a:t>指在临床用血全过程中，对与临床用血相关的</a:t>
            </a:r>
            <a:r>
              <a:rPr lang="zh-CN" altLang="en-US" sz="2400">
                <a:solidFill>
                  <a:srgbClr val="FF0000"/>
                </a:solidFill>
              </a:rPr>
              <a:t>各项程序和环节进行审核和评估</a:t>
            </a:r>
            <a:r>
              <a:rPr lang="zh-CN" altLang="en-US" sz="2400"/>
              <a:t>，以保障患者临床用血安全的制度。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十七、临床用血审核制度</a:t>
            </a:r>
            <a:endParaRPr lang="zh-CN" altLang="en-US"/>
          </a:p>
        </p:txBody>
      </p:sp>
      <p:sp>
        <p:nvSpPr>
          <p:cNvPr id="3" name="内容占位符 2"/>
          <p:cNvSpPr>
            <a14:cpLocks xmlns:a14="http://schemas.microsoft.com/office/drawing/2010/main" noGrp="1"/>
          </p:cNvSpPr>
          <p:nvPr>
            <p:ph idx="1"/>
          </p:nvPr>
        </p:nvSpPr>
        <p:spPr/>
        <p:txBody>
          <a:bodyPr>
            <a:normAutofit fontScale="90000" lnSpcReduction="20000"/>
          </a:bodyPr>
          <a:p>
            <a:r>
              <a:rPr lang="zh-CN" altLang="en-US" sz="3200" b="1"/>
              <a:t>（二）基本要求　　</a:t>
            </a:r>
            <a:r>
              <a:rPr lang="zh-CN" altLang="en-US"/>
              <a:t>　</a:t>
            </a:r>
            <a:endParaRPr lang="zh-CN" altLang="en-US"/>
          </a:p>
          <a:p>
            <a:r>
              <a:rPr lang="zh-CN" altLang="en-US" sz="2400"/>
              <a:t>1.医疗机构应当严格落实国家关于</a:t>
            </a:r>
            <a:r>
              <a:rPr lang="zh-CN" altLang="en-US" sz="2400">
                <a:solidFill>
                  <a:srgbClr val="FF0000"/>
                </a:solidFill>
              </a:rPr>
              <a:t>医疗机构临床用血的有关规定</a:t>
            </a:r>
            <a:r>
              <a:rPr lang="zh-CN" altLang="en-US" sz="2400"/>
              <a:t>，</a:t>
            </a:r>
            <a:r>
              <a:rPr lang="zh-CN" altLang="en-US" sz="2400">
                <a:solidFill>
                  <a:srgbClr val="FF0000"/>
                </a:solidFill>
              </a:rPr>
              <a:t>设立临床用血管理委员会或工作组，制定本机构血液预订、接收、入库、储存、出库、库存预警、临床合理用血等管理制度，完善临床用血申请、审核、监测、分析、评估、改进等管理制度、机制和具体流程。　　</a:t>
            </a:r>
            <a:r>
              <a:rPr lang="zh-CN" altLang="en-US" sz="2400"/>
              <a:t>　</a:t>
            </a:r>
            <a:endParaRPr lang="zh-CN" altLang="en-US" sz="2400"/>
          </a:p>
          <a:p>
            <a:r>
              <a:rPr lang="zh-CN" altLang="en-US" sz="2400"/>
              <a:t>2.临床用血审核包括</a:t>
            </a:r>
            <a:r>
              <a:rPr lang="zh-CN" altLang="en-US" sz="2400">
                <a:solidFill>
                  <a:srgbClr val="FF0000"/>
                </a:solidFill>
              </a:rPr>
              <a:t>但不限于用血申请、输血治疗知情同意、适应证判断、配血、取血发血、临床输血、输血中观察和输血后管理等环节，并全程记录，保障信息可追溯，健全临床合理用血评估与结果应用制度、输血不良反应监测和处置流程。　　　</a:t>
            </a:r>
            <a:endParaRPr lang="zh-CN" altLang="en-US" sz="2400">
              <a:solidFill>
                <a:srgbClr val="FF0000"/>
              </a:solidFill>
            </a:endParaRPr>
          </a:p>
          <a:p>
            <a:r>
              <a:rPr lang="zh-CN" altLang="en-US" sz="2400"/>
              <a:t>3.医疗机构应当完善</a:t>
            </a:r>
            <a:r>
              <a:rPr lang="zh-CN" altLang="en-US" sz="2400">
                <a:solidFill>
                  <a:srgbClr val="FF0000"/>
                </a:solidFill>
              </a:rPr>
              <a:t>急救用血管理制度和流程</a:t>
            </a:r>
            <a:r>
              <a:rPr lang="zh-CN" altLang="en-US" sz="2400"/>
              <a:t>，保障急救治疗需要。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十八、信息安全管理制度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　　　</a:t>
            </a:r>
            <a:endParaRPr lang="zh-CN" altLang="en-US" sz="3200" b="1"/>
          </a:p>
          <a:p>
            <a:r>
              <a:rPr lang="zh-CN" altLang="en-US" sz="2400"/>
              <a:t>指医疗机构按照信息安全管理相关法律法规和技术标准要求，对医疗机构</a:t>
            </a:r>
            <a:r>
              <a:rPr lang="zh-CN" altLang="en-US" sz="2400" u="sng">
                <a:solidFill>
                  <a:srgbClr val="FF0000"/>
                </a:solidFill>
              </a:rPr>
              <a:t>患者诊疗信息的收集、存储、使用、传输、处理、发布等</a:t>
            </a:r>
            <a:r>
              <a:rPr lang="zh-CN" altLang="en-US" sz="2400"/>
              <a:t>进行全流程系统性保障的制度。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十八、信息安全管理制度　　</a:t>
            </a:r>
            <a:endParaRPr lang="zh-CN" altLang="en-US"/>
          </a:p>
        </p:txBody>
      </p:sp>
      <p:sp>
        <p:nvSpPr>
          <p:cNvPr id="3" name="内容占位符 2"/>
          <p:cNvSpPr>
            <a14:cpLocks xmlns:a14="http://schemas.microsoft.com/office/drawing/2010/main" noGrp="1"/>
          </p:cNvSpPr>
          <p:nvPr>
            <p:ph idx="1"/>
          </p:nvPr>
        </p:nvSpPr>
        <p:spPr/>
        <p:txBody>
          <a:bodyPr>
            <a:normAutofit lnSpcReduction="20000"/>
          </a:bodyPr>
          <a:p>
            <a:r>
              <a:rPr lang="zh-CN" altLang="en-US" sz="3200" b="1"/>
              <a:t>（二）基本要求　</a:t>
            </a:r>
            <a:endParaRPr lang="zh-CN" altLang="en-US" sz="3200" b="1"/>
          </a:p>
          <a:p>
            <a:r>
              <a:rPr lang="zh-CN" altLang="en-US" sz="2400"/>
              <a:t>1.医疗机构应当</a:t>
            </a:r>
            <a:r>
              <a:rPr lang="zh-CN" altLang="en-US" sz="2400">
                <a:solidFill>
                  <a:srgbClr val="FF0000"/>
                </a:solidFill>
              </a:rPr>
              <a:t>依法依规建立覆盖患者诊疗信息管理全流程的制度和技术保障体系，完善组织架构，明确管理部门，落实信息安全等级保护等有关要求。　　　</a:t>
            </a:r>
            <a:endParaRPr lang="zh-CN" altLang="en-US" sz="2400">
              <a:solidFill>
                <a:srgbClr val="FF0000"/>
              </a:solidFill>
            </a:endParaRPr>
          </a:p>
          <a:p>
            <a:r>
              <a:rPr lang="zh-CN" altLang="en-US" sz="2400"/>
              <a:t>2</a:t>
            </a:r>
            <a:r>
              <a:rPr lang="zh-CN" altLang="en-US" sz="2400">
                <a:solidFill>
                  <a:srgbClr val="0070C0"/>
                </a:solidFill>
              </a:rPr>
              <a:t>.医疗机构主要负责人</a:t>
            </a:r>
            <a:r>
              <a:rPr lang="zh-CN" altLang="en-US" sz="2400"/>
              <a:t>是</a:t>
            </a:r>
            <a:r>
              <a:rPr lang="zh-CN" altLang="en-US" sz="2400">
                <a:solidFill>
                  <a:srgbClr val="FF0000"/>
                </a:solidFill>
              </a:rPr>
              <a:t>医疗机构患者诊疗信息安全管理第一责任人</a:t>
            </a:r>
            <a:r>
              <a:rPr lang="zh-CN" altLang="en-US" sz="2400"/>
              <a:t>。　　　</a:t>
            </a:r>
            <a:endParaRPr lang="zh-CN" altLang="en-US" sz="2400"/>
          </a:p>
          <a:p>
            <a:r>
              <a:rPr lang="zh-CN" altLang="en-US" sz="2400"/>
              <a:t>3.医疗机构应当建立</a:t>
            </a:r>
            <a:r>
              <a:rPr lang="zh-CN" altLang="en-US" sz="2400">
                <a:solidFill>
                  <a:srgbClr val="FF0000"/>
                </a:solidFill>
              </a:rPr>
              <a:t>患者诊疗信息安全风险评估和应急工作机制，制定应急预案。　　　</a:t>
            </a:r>
            <a:endParaRPr lang="zh-CN" altLang="en-US" sz="2400">
              <a:solidFill>
                <a:srgbClr val="FF0000"/>
              </a:solidFill>
            </a:endParaRPr>
          </a:p>
          <a:p>
            <a:r>
              <a:rPr lang="zh-CN" altLang="en-US" sz="2400"/>
              <a:t>4.医疗机构应当确保实现本机构患者诊疗信息管理全流程的</a:t>
            </a:r>
            <a:r>
              <a:rPr lang="zh-CN" altLang="en-US" sz="2400" u="sng">
                <a:solidFill>
                  <a:srgbClr val="FF0000"/>
                </a:solidFill>
              </a:rPr>
              <a:t>安全性、真实性、连续性、完整性、稳定性、时效性、溯源性。</a:t>
            </a:r>
            <a:r>
              <a:rPr lang="zh-CN" altLang="en-US" sz="2400"/>
              <a:t>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十八、信息安全管理制度　</a:t>
            </a:r>
            <a:endParaRPr lang="zh-CN" altLang="en-US"/>
          </a:p>
        </p:txBody>
      </p:sp>
      <p:sp>
        <p:nvSpPr>
          <p:cNvPr id="3" name="内容占位符 2"/>
          <p:cNvSpPr>
            <a14:cpLocks xmlns:a14="http://schemas.microsoft.com/office/drawing/2010/main" noGrp="1"/>
          </p:cNvSpPr>
          <p:nvPr>
            <p:ph idx="1"/>
          </p:nvPr>
        </p:nvSpPr>
        <p:spPr/>
        <p:txBody>
          <a:bodyPr>
            <a:noAutofit/>
          </a:bodyPr>
          <a:p>
            <a:r>
              <a:rPr lang="zh-CN" altLang="en-US" sz="2000"/>
              <a:t>5.医疗机构应当</a:t>
            </a:r>
            <a:r>
              <a:rPr lang="zh-CN" altLang="en-US" sz="2000">
                <a:solidFill>
                  <a:srgbClr val="FF0000"/>
                </a:solidFill>
              </a:rPr>
              <a:t>建立患者诊疗信息保护制度，使用患者诊疗信息应当遵循合法、依规、正当、必要的原则，不得出售或擅自向他人或其他机构提供患者诊疗信息。</a:t>
            </a:r>
            <a:r>
              <a:rPr lang="zh-CN" altLang="en-US" sz="2000"/>
              <a:t>　　　</a:t>
            </a:r>
            <a:endParaRPr lang="zh-CN" altLang="en-US" sz="2000"/>
          </a:p>
          <a:p>
            <a:r>
              <a:rPr lang="zh-CN" altLang="en-US" sz="2000"/>
              <a:t>6.医疗机构应当建立</a:t>
            </a:r>
            <a:r>
              <a:rPr lang="zh-CN" altLang="en-US" sz="2000">
                <a:solidFill>
                  <a:srgbClr val="FF0000"/>
                </a:solidFill>
              </a:rPr>
              <a:t>员工授权管理制度，明确员工的患者诊疗信息使用权限和相关责任。</a:t>
            </a:r>
            <a:r>
              <a:rPr lang="zh-CN" altLang="en-US" sz="2000"/>
              <a:t>医疗机构应当</a:t>
            </a:r>
            <a:r>
              <a:rPr lang="zh-CN" altLang="en-US" sz="2000">
                <a:solidFill>
                  <a:srgbClr val="FF0000"/>
                </a:solidFill>
              </a:rPr>
              <a:t>为员工使用患者诊疗信息提供便利和安全保障，因个人授权信息保管不当造成的不良后果由被授权人承担。　　　</a:t>
            </a:r>
            <a:endParaRPr lang="zh-CN" altLang="en-US" sz="2000">
              <a:solidFill>
                <a:srgbClr val="FF0000"/>
              </a:solidFill>
            </a:endParaRPr>
          </a:p>
          <a:p>
            <a:r>
              <a:rPr lang="zh-CN" altLang="en-US" sz="2000"/>
              <a:t>7.医疗机构应当</a:t>
            </a:r>
            <a:r>
              <a:rPr lang="zh-CN" altLang="en-US" sz="2000">
                <a:solidFill>
                  <a:srgbClr val="FF0000"/>
                </a:solidFill>
              </a:rPr>
              <a:t>不断提升患者诊疗信息安全防护水平，防止信息泄露、毁损、丢失。定期开展患者诊疗信息安全自查工作，建立患者诊疗信息系统安全事故责任管理、追溯机制。在发生或者可能发生患者诊疗信息泄露、毁损、丢失的情况时，应当立即采取补救措施，按照规定向有关部门报告。</a:t>
            </a:r>
            <a:endParaRPr lang="zh-CN" altLang="en-US" sz="2000">
              <a:solidFill>
                <a:srgbClr val="FF00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14:cpLocks xmlns:a14="http://schemas.microsoft.com/office/drawing/2010/main" noGrp="1"/>
          </p:cNvSpPr>
          <p:nvPr>
            <p:ph type="ctrTitle"/>
          </p:nvPr>
        </p:nvSpPr>
        <p:spPr>
          <a:xfrm>
            <a:off x="864870" y="1231265"/>
            <a:ext cx="9805670" cy="1310005"/>
          </a:xfrm>
        </p:spPr>
        <p:txBody>
          <a:bodyPr/>
          <a:lstStyle/>
          <a:p>
            <a:r>
              <a:rPr lang="zh-CN" altLang="zh-CN" sz="6000" b="1">
                <a:solidFill>
                  <a:srgbClr val="1B5F60"/>
                </a:solidFill>
                <a:effectLst>
                  <a:outerShdw blurRad="50800" dist="38100" algn="l" rotWithShape="0">
                    <a:prstClr val="black">
                      <a:alpha val="40000"/>
                    </a:prstClr>
                  </a:outerShdw>
                </a:effectLst>
                <a:latin typeface="方正小标宋简体" charset="-122"/>
                <a:ea typeface="方正小标宋简体" charset="-122"/>
                <a:cs typeface="方正小标宋简体" charset="-122"/>
                <a:sym typeface="+mn-ea"/>
              </a:rPr>
              <a:t>艰苦奋斗</a:t>
            </a:r>
            <a:r>
              <a:rPr lang="en-US" altLang="zh-CN" sz="6000" b="1">
                <a:solidFill>
                  <a:srgbClr val="1B5F60"/>
                </a:solidFill>
                <a:effectLst>
                  <a:outerShdw blurRad="50800" dist="38100" algn="l" rotWithShape="0">
                    <a:prstClr val="black">
                      <a:alpha val="40000"/>
                    </a:prstClr>
                  </a:outerShdw>
                </a:effectLst>
                <a:latin typeface="方正小标宋简体" charset="-122"/>
                <a:ea typeface="方正小标宋简体" charset="-122"/>
                <a:cs typeface="方正小标宋简体" charset="-122"/>
                <a:sym typeface="+mn-ea"/>
              </a:rPr>
              <a:t>   </a:t>
            </a:r>
            <a:r>
              <a:rPr lang="zh-CN" altLang="en-US" sz="6000" b="1">
                <a:solidFill>
                  <a:srgbClr val="1B5F60"/>
                </a:solidFill>
                <a:effectLst>
                  <a:outerShdw blurRad="50800" dist="38100" algn="l" rotWithShape="0">
                    <a:prstClr val="black">
                      <a:alpha val="40000"/>
                    </a:prstClr>
                  </a:outerShdw>
                </a:effectLst>
                <a:latin typeface="方正小标宋简体" charset="-122"/>
                <a:ea typeface="方正小标宋简体" charset="-122"/>
                <a:cs typeface="方正小标宋简体" charset="-122"/>
                <a:sym typeface="+mn-ea"/>
              </a:rPr>
              <a:t>守正创新</a:t>
            </a:r>
            <a:endParaRPr lang="zh-CN" altLang="en-US" sz="6000" b="1">
              <a:solidFill>
                <a:srgbClr val="1B5F60"/>
              </a:solidFill>
              <a:effectLst>
                <a:outerShdw blurRad="50800" dist="38100" algn="l" rotWithShape="0">
                  <a:prstClr val="black">
                    <a:alpha val="40000"/>
                  </a:prstClr>
                </a:outerShdw>
              </a:effectLst>
              <a:latin typeface="方正小标宋简体" charset="-122"/>
              <a:ea typeface="方正小标宋简体" charset="-122"/>
              <a:cs typeface="方正小标宋简体" charset="-122"/>
              <a:sym typeface="+mn-ea"/>
            </a:endParaRPr>
          </a:p>
        </p:txBody>
      </p:sp>
      <p:sp>
        <p:nvSpPr>
          <p:cNvPr id="2" name="文本框 1"/>
          <p:cNvSpPr txBox="1"/>
          <p:nvPr/>
        </p:nvSpPr>
        <p:spPr>
          <a:xfrm>
            <a:off x="2792095" y="3103245"/>
            <a:ext cx="5951855" cy="2386965"/>
          </a:xfrm>
          <a:prstGeom prst="rect">
            <a:avLst/>
          </a:prstGeom>
          <a:noFill/>
        </p:spPr>
        <p:txBody>
          <a:bodyPr wrap="square" rtlCol="0" anchor="t" anchorCtr="0">
            <a:noAutofit/>
          </a:bodyPr>
          <a:p>
            <a:pPr algn="l">
              <a:lnSpc>
                <a:spcPts val="2900"/>
              </a:lnSpc>
              <a:spcBef>
                <a:spcPts val="0"/>
              </a:spcBef>
              <a:spcAft>
                <a:spcPts val="0"/>
              </a:spcAft>
            </a:pPr>
            <a:r>
              <a:rPr lang="zh-CN" altLang="en-US" sz="2000" spc="1500">
                <a:solidFill>
                  <a:schemeClr val="tx1"/>
                </a:solidFill>
                <a:uFillTx/>
                <a:latin typeface="方正小标宋简体" charset="-122"/>
                <a:ea typeface="方正小标宋简体" charset="-122"/>
                <a:cs typeface="方正小标宋简体" charset="-122"/>
              </a:rPr>
              <a:t>医疗急救：</a:t>
            </a:r>
            <a:r>
              <a:rPr lang="en-US" altLang="zh-CN" sz="2000">
                <a:latin typeface="方正小标宋简体" charset="-122"/>
                <a:ea typeface="方正小标宋简体" charset="-122"/>
                <a:cs typeface="方正小标宋简体" charset="-122"/>
              </a:rPr>
              <a:t>120</a:t>
            </a:r>
            <a:r>
              <a:rPr lang="zh-CN" altLang="en-US" sz="2000">
                <a:latin typeface="方正小标宋简体" charset="-122"/>
                <a:ea typeface="方正小标宋简体" charset="-122"/>
                <a:cs typeface="方正小标宋简体" charset="-122"/>
              </a:rPr>
              <a:t>（点名德阳市第六人民医院）</a:t>
            </a:r>
            <a:endParaRPr lang="zh-CN" altLang="en-US" sz="2000">
              <a:latin typeface="方正小标宋简体" charset="-122"/>
              <a:ea typeface="方正小标宋简体" charset="-122"/>
              <a:cs typeface="方正小标宋简体" charset="-122"/>
            </a:endParaRPr>
          </a:p>
          <a:p>
            <a:pPr algn="l">
              <a:lnSpc>
                <a:spcPts val="2900"/>
              </a:lnSpc>
              <a:spcBef>
                <a:spcPts val="0"/>
              </a:spcBef>
              <a:spcAft>
                <a:spcPts val="0"/>
              </a:spcAft>
            </a:pPr>
            <a:r>
              <a:rPr lang="zh-CN" altLang="en-US" sz="2000" spc="330">
                <a:solidFill>
                  <a:schemeClr val="tx1"/>
                </a:solidFill>
                <a:uFillTx/>
                <a:latin typeface="方正小标宋简体" charset="-122"/>
                <a:ea typeface="方正小标宋简体" charset="-122"/>
                <a:cs typeface="方正小标宋简体" charset="-122"/>
              </a:rPr>
              <a:t>门诊咨询电话：</a:t>
            </a:r>
            <a:r>
              <a:rPr lang="en-US" altLang="zh-CN" sz="2000" spc="300">
                <a:solidFill>
                  <a:schemeClr val="tx1"/>
                </a:solidFill>
                <a:uFillTx/>
                <a:latin typeface="方正小标宋简体" charset="-122"/>
                <a:ea typeface="方正小标宋简体" charset="-122"/>
                <a:cs typeface="方正小标宋简体" charset="-122"/>
              </a:rPr>
              <a:t>  </a:t>
            </a:r>
            <a:r>
              <a:rPr lang="en-US" altLang="zh-CN" sz="2000">
                <a:latin typeface="方正小标宋简体" charset="-122"/>
                <a:ea typeface="方正小标宋简体" charset="-122"/>
                <a:cs typeface="方正小标宋简体" charset="-122"/>
              </a:rPr>
              <a:t>0838-2910888</a:t>
            </a:r>
            <a:endParaRPr lang="en-US" altLang="zh-CN" sz="2000">
              <a:latin typeface="方正小标宋简体" charset="-122"/>
              <a:ea typeface="方正小标宋简体" charset="-122"/>
              <a:cs typeface="方正小标宋简体" charset="-122"/>
            </a:endParaRPr>
          </a:p>
          <a:p>
            <a:pPr algn="l">
              <a:lnSpc>
                <a:spcPts val="2900"/>
              </a:lnSpc>
              <a:spcBef>
                <a:spcPts val="0"/>
              </a:spcBef>
              <a:spcAft>
                <a:spcPts val="0"/>
              </a:spcAft>
            </a:pPr>
            <a:r>
              <a:rPr lang="zh-CN" altLang="en-US" sz="2000" spc="330">
                <a:solidFill>
                  <a:schemeClr val="tx1"/>
                </a:solidFill>
                <a:uFillTx/>
                <a:latin typeface="方正小标宋简体" charset="-122"/>
                <a:ea typeface="方正小标宋简体" charset="-122"/>
                <a:cs typeface="方正小标宋简体" charset="-122"/>
              </a:rPr>
              <a:t>健康管理中心：</a:t>
            </a:r>
            <a:r>
              <a:rPr lang="en-US" altLang="zh-CN" sz="2000" spc="300">
                <a:solidFill>
                  <a:schemeClr val="tx1"/>
                </a:solidFill>
                <a:uFillTx/>
                <a:latin typeface="方正小标宋简体" charset="-122"/>
                <a:ea typeface="方正小标宋简体" charset="-122"/>
                <a:cs typeface="方正小标宋简体" charset="-122"/>
              </a:rPr>
              <a:t>  </a:t>
            </a:r>
            <a:r>
              <a:rPr lang="en-US" altLang="zh-CN" sz="2000">
                <a:latin typeface="方正小标宋简体" charset="-122"/>
                <a:ea typeface="方正小标宋简体" charset="-122"/>
                <a:cs typeface="方正小标宋简体" charset="-122"/>
              </a:rPr>
              <a:t>0838-2910919</a:t>
            </a:r>
            <a:endParaRPr lang="en-US" altLang="zh-CN" sz="2000">
              <a:latin typeface="方正小标宋简体" charset="-122"/>
              <a:ea typeface="方正小标宋简体" charset="-122"/>
              <a:cs typeface="方正小标宋简体" charset="-122"/>
            </a:endParaRPr>
          </a:p>
          <a:p>
            <a:pPr algn="l">
              <a:lnSpc>
                <a:spcPts val="2900"/>
              </a:lnSpc>
              <a:spcBef>
                <a:spcPts val="0"/>
              </a:spcBef>
              <a:spcAft>
                <a:spcPts val="0"/>
              </a:spcAft>
            </a:pPr>
            <a:r>
              <a:rPr lang="zh-CN" altLang="en-US" sz="2000" spc="1500">
                <a:uFillTx/>
                <a:latin typeface="方正小标宋简体" charset="-122"/>
                <a:ea typeface="方正小标宋简体" charset="-122"/>
                <a:cs typeface="方正小标宋简体" charset="-122"/>
              </a:rPr>
              <a:t>医院地址：</a:t>
            </a:r>
            <a:r>
              <a:rPr lang="zh-CN" altLang="en-US" sz="2000">
                <a:latin typeface="方正小标宋简体" charset="-122"/>
                <a:ea typeface="方正小标宋简体" charset="-122"/>
                <a:cs typeface="方正小标宋简体" charset="-122"/>
              </a:rPr>
              <a:t>德阳市庐山南路三段</a:t>
            </a:r>
            <a:r>
              <a:rPr lang="en-US" altLang="zh-CN" sz="2000">
                <a:latin typeface="方正小标宋简体" charset="-122"/>
                <a:ea typeface="方正小标宋简体" charset="-122"/>
                <a:cs typeface="方正小标宋简体" charset="-122"/>
              </a:rPr>
              <a:t>35</a:t>
            </a:r>
            <a:r>
              <a:rPr lang="zh-CN" altLang="en-US" sz="2000">
                <a:latin typeface="方正小标宋简体" charset="-122"/>
                <a:ea typeface="方正小标宋简体" charset="-122"/>
                <a:cs typeface="方正小标宋简体" charset="-122"/>
              </a:rPr>
              <a:t>号</a:t>
            </a:r>
            <a:endParaRPr lang="zh-CN" altLang="en-US" sz="2000">
              <a:latin typeface="方正小标宋简体" charset="-122"/>
              <a:ea typeface="方正小标宋简体" charset="-122"/>
              <a:cs typeface="方正小标宋简体" charset="-122"/>
            </a:endParaRPr>
          </a:p>
          <a:p>
            <a:pPr algn="l">
              <a:lnSpc>
                <a:spcPts val="2900"/>
              </a:lnSpc>
              <a:spcBef>
                <a:spcPts val="0"/>
              </a:spcBef>
              <a:spcAft>
                <a:spcPts val="0"/>
              </a:spcAft>
            </a:pPr>
            <a:r>
              <a:rPr lang="zh-CN" altLang="en-US" sz="2000" spc="1500">
                <a:solidFill>
                  <a:schemeClr val="tx1"/>
                </a:solidFill>
                <a:uFillTx/>
                <a:latin typeface="方正小标宋简体" charset="-122"/>
                <a:ea typeface="方正小标宋简体" charset="-122"/>
                <a:cs typeface="方正小标宋简体" charset="-122"/>
              </a:rPr>
              <a:t>医院官网：</a:t>
            </a:r>
            <a:r>
              <a:rPr lang="zh-CN" altLang="en-US" sz="2000">
                <a:latin typeface="方正小标宋简体" charset="-122"/>
                <a:ea typeface="方正小标宋简体" charset="-122"/>
                <a:cs typeface="方正小标宋简体" charset="-122"/>
              </a:rPr>
              <a:t>https://www.dylyy.com</a:t>
            </a:r>
            <a:endParaRPr lang="zh-CN" altLang="en-US" sz="2000">
              <a:latin typeface="方正小标宋简体" charset="-122"/>
              <a:ea typeface="方正小标宋简体" charset="-122"/>
              <a:cs typeface="方正小标宋简体" charset="-122"/>
            </a:endParaRPr>
          </a:p>
          <a:p>
            <a:pPr algn="l">
              <a:lnSpc>
                <a:spcPts val="2900"/>
              </a:lnSpc>
              <a:spcBef>
                <a:spcPts val="0"/>
              </a:spcBef>
              <a:spcAft>
                <a:spcPts val="0"/>
              </a:spcAft>
            </a:pPr>
            <a:r>
              <a:rPr lang="zh-CN" altLang="en-US" sz="2000">
                <a:latin typeface="方正小标宋简体" charset="-122"/>
                <a:ea typeface="方正小标宋简体" charset="-122"/>
                <a:cs typeface="方正小标宋简体" charset="-122"/>
              </a:rPr>
              <a:t>医院微信公众号：</a:t>
            </a:r>
            <a:r>
              <a:rPr lang="en-US" altLang="zh-CN" sz="2000">
                <a:latin typeface="方正小标宋简体" charset="-122"/>
                <a:ea typeface="方正小标宋简体" charset="-122"/>
                <a:cs typeface="方正小标宋简体" charset="-122"/>
              </a:rPr>
              <a:t>   </a:t>
            </a:r>
            <a:r>
              <a:rPr lang="zh-CN" altLang="en-US" sz="2000">
                <a:latin typeface="方正小标宋简体" charset="-122"/>
                <a:ea typeface="方正小标宋简体" charset="-122"/>
                <a:cs typeface="方正小标宋简体" charset="-122"/>
              </a:rPr>
              <a:t>德阳市第六人民医院</a:t>
            </a:r>
            <a:endParaRPr lang="zh-CN" altLang="en-US" sz="2000">
              <a:latin typeface="方正小标宋简体" charset="-122"/>
              <a:ea typeface="方正小标宋简体" charset="-122"/>
              <a:cs typeface="方正小标宋简体"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二、三级查房制度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　</a:t>
            </a:r>
            <a:endParaRPr lang="zh-CN" altLang="en-US" sz="3200" b="1"/>
          </a:p>
          <a:p>
            <a:r>
              <a:rPr lang="zh-CN" altLang="en-US" sz="2400"/>
              <a:t>指患者住院期间，由</a:t>
            </a:r>
            <a:r>
              <a:rPr lang="zh-CN" altLang="en-US" sz="2400">
                <a:solidFill>
                  <a:srgbClr val="FF0000"/>
                </a:solidFill>
              </a:rPr>
              <a:t>不同级别的医师以查房的形式实施患者评估、制定与调整诊疗方案、观察诊疗效果</a:t>
            </a:r>
            <a:r>
              <a:rPr lang="zh-CN" altLang="en-US" sz="2400"/>
              <a:t>等医疗活动的制度。</a:t>
            </a:r>
            <a:r>
              <a:rPr lang="zh-CN" altLang="en-US" sz="3200" b="1"/>
              <a:t>　</a:t>
            </a:r>
            <a:endParaRPr lang="zh-CN" altLang="en-US" sz="32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二、三级查房制度</a:t>
            </a:r>
            <a:endParaRPr lang="zh-CN" altLang="en-US"/>
          </a:p>
        </p:txBody>
      </p:sp>
      <p:sp>
        <p:nvSpPr>
          <p:cNvPr id="3" name="内容占位符 2"/>
          <p:cNvSpPr>
            <a14:cpLocks xmlns:a14="http://schemas.microsoft.com/office/drawing/2010/main" noGrp="1"/>
          </p:cNvSpPr>
          <p:nvPr>
            <p:ph idx="1"/>
          </p:nvPr>
        </p:nvSpPr>
        <p:spPr/>
        <p:txBody>
          <a:bodyPr>
            <a:normAutofit fontScale="80000"/>
          </a:bodyPr>
          <a:p>
            <a:r>
              <a:rPr lang="zh-CN" altLang="en-US" sz="4000" b="1"/>
              <a:t>（二）基本要求　</a:t>
            </a:r>
            <a:endParaRPr lang="zh-CN" altLang="en-US" sz="4000" b="1"/>
          </a:p>
          <a:p>
            <a:r>
              <a:rPr lang="zh-CN" altLang="en-US" sz="3000"/>
              <a:t>1.医疗机构实行科主任领导下的三个不同级别的医师查房制度。三个不同级别的医师可以包括</a:t>
            </a:r>
            <a:r>
              <a:rPr lang="zh-CN" altLang="en-US" sz="3000">
                <a:solidFill>
                  <a:srgbClr val="FF0000"/>
                </a:solidFill>
              </a:rPr>
              <a:t>但不限于主任医师或副主任医师-主治医师-住院医师</a:t>
            </a:r>
            <a:r>
              <a:rPr lang="zh-CN" altLang="en-US" sz="3000"/>
              <a:t>。　　　</a:t>
            </a:r>
            <a:endParaRPr lang="zh-CN" altLang="en-US" sz="3000"/>
          </a:p>
          <a:p>
            <a:r>
              <a:rPr lang="zh-CN" altLang="en-US" sz="3000"/>
              <a:t>2.遵循</a:t>
            </a:r>
            <a:r>
              <a:rPr lang="zh-CN" altLang="en-US" sz="3000">
                <a:solidFill>
                  <a:srgbClr val="FF0000"/>
                </a:solidFill>
              </a:rPr>
              <a:t>下级医师服从上级医师</a:t>
            </a:r>
            <a:r>
              <a:rPr lang="zh-CN" altLang="en-US" sz="3000"/>
              <a:t>，</a:t>
            </a:r>
            <a:r>
              <a:rPr lang="zh-CN" altLang="en-US" sz="3000">
                <a:solidFill>
                  <a:srgbClr val="FF0000"/>
                </a:solidFill>
              </a:rPr>
              <a:t>所有医师服从科主任</a:t>
            </a:r>
            <a:r>
              <a:rPr lang="zh-CN" altLang="en-US" sz="3000"/>
              <a:t>的工作原则。　　　</a:t>
            </a:r>
            <a:endParaRPr lang="zh-CN" altLang="en-US" sz="3000"/>
          </a:p>
          <a:p>
            <a:r>
              <a:rPr lang="zh-CN" altLang="en-US" sz="3000"/>
              <a:t>3.医疗机构应当明确各级医师的医疗决策和实施权限。</a:t>
            </a:r>
            <a:r>
              <a:rPr lang="zh-CN" altLang="en-US" sz="3200" b="1"/>
              <a:t>　　　</a:t>
            </a:r>
            <a:endParaRPr lang="zh-CN" altLang="en-US" sz="3200" b="1"/>
          </a:p>
          <a:p>
            <a:endParaRPr lang="zh-CN" altLang="en-US" sz="32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二、三级查房制度</a:t>
            </a:r>
            <a:endParaRPr lang="zh-CN" altLang="en-US"/>
          </a:p>
        </p:txBody>
      </p:sp>
      <p:sp>
        <p:nvSpPr>
          <p:cNvPr id="3" name="内容占位符 2"/>
          <p:cNvSpPr>
            <a14:cpLocks xmlns:a14="http://schemas.microsoft.com/office/drawing/2010/main" noGrp="1"/>
          </p:cNvSpPr>
          <p:nvPr>
            <p:ph idx="1"/>
          </p:nvPr>
        </p:nvSpPr>
        <p:spPr/>
        <p:txBody>
          <a:bodyPr>
            <a:normAutofit/>
          </a:bodyPr>
          <a:p>
            <a:r>
              <a:rPr lang="zh-CN" altLang="en-US" sz="2400">
                <a:sym typeface="+mn-ea"/>
              </a:rPr>
              <a:t>4.医疗机构应当严格明确查房周期。</a:t>
            </a:r>
            <a:r>
              <a:rPr lang="zh-CN" altLang="en-US" sz="2400">
                <a:solidFill>
                  <a:srgbClr val="FF0000"/>
                </a:solidFill>
                <a:sym typeface="+mn-ea"/>
              </a:rPr>
              <a:t>工作日每天至少查房2次，非工作日每天至少查房1次，三级医师中最高级别的医师每周至少查房2次，中间级别的医师每周至少查房3次。术者必须亲自在术前和术后24小时内查房</a:t>
            </a:r>
            <a:r>
              <a:rPr lang="zh-CN" altLang="en-US" sz="2400">
                <a:sym typeface="+mn-ea"/>
              </a:rPr>
              <a:t>。　　　</a:t>
            </a:r>
            <a:endParaRPr lang="zh-CN" altLang="en-US" sz="2400"/>
          </a:p>
          <a:p>
            <a:r>
              <a:rPr lang="zh-CN" altLang="en-US" sz="2400">
                <a:sym typeface="+mn-ea"/>
              </a:rPr>
              <a:t>5.医疗机构应当明确医师查房行为规范，尊重患者、注意仪表、保护隐私、加强沟通、规范流程。　　　</a:t>
            </a:r>
            <a:endParaRPr lang="zh-CN" altLang="en-US" sz="2400"/>
          </a:p>
          <a:p>
            <a:r>
              <a:rPr lang="zh-CN" altLang="en-US" sz="2400">
                <a:sym typeface="+mn-ea"/>
              </a:rPr>
              <a:t>6.开展护理、药师查房的可参照上述规定执行。　</a:t>
            </a:r>
            <a:r>
              <a:rPr lang="zh-CN" altLang="en-US" b="1">
                <a:sym typeface="+mn-ea"/>
              </a:rPr>
              <a:t>　　</a:t>
            </a:r>
            <a:endParaRPr lang="zh-CN" altLang="en-US" b="1"/>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t>三、会诊制度　</a:t>
            </a:r>
            <a:endParaRPr lang="zh-CN" altLang="en-US"/>
          </a:p>
        </p:txBody>
      </p:sp>
      <p:sp>
        <p:nvSpPr>
          <p:cNvPr id="3" name="内容占位符 2"/>
          <p:cNvSpPr>
            <a14:cpLocks xmlns:a14="http://schemas.microsoft.com/office/drawing/2010/main" noGrp="1"/>
          </p:cNvSpPr>
          <p:nvPr>
            <p:ph idx="1"/>
          </p:nvPr>
        </p:nvSpPr>
        <p:spPr/>
        <p:txBody>
          <a:bodyPr/>
          <a:p>
            <a:r>
              <a:rPr lang="zh-CN" altLang="en-US" sz="3200" b="1"/>
              <a:t>（一）定义　</a:t>
            </a:r>
            <a:endParaRPr lang="zh-CN" altLang="en-US" sz="3200" b="1"/>
          </a:p>
          <a:p>
            <a:r>
              <a:rPr lang="zh-CN" altLang="en-US" sz="2400"/>
              <a:t>会诊是指出于诊疗需要，由</a:t>
            </a:r>
            <a:r>
              <a:rPr lang="zh-CN" altLang="en-US" sz="2400">
                <a:solidFill>
                  <a:srgbClr val="FF0000"/>
                </a:solidFill>
              </a:rPr>
              <a:t>本科室以外或本机构以外的医务人员协助提出诊疗意见或提供诊疗服务的活动</a:t>
            </a:r>
            <a:r>
              <a:rPr lang="zh-CN" altLang="en-US" sz="2400"/>
              <a:t>。规范会诊行为的制度称为会诊制度。　</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14:cpLocks xmlns:a14="http://schemas.microsoft.com/office/drawing/2010/main" noGrp="1"/>
          </p:cNvSpPr>
          <p:nvPr>
            <p:ph type="title"/>
          </p:nvPr>
        </p:nvSpPr>
        <p:spPr/>
        <p:txBody>
          <a:bodyPr/>
          <a:p>
            <a:r>
              <a:rPr lang="zh-CN" altLang="en-US">
                <a:sym typeface="+mn-ea"/>
              </a:rPr>
              <a:t>三、会诊制度</a:t>
            </a:r>
            <a:endParaRPr lang="zh-CN" altLang="en-US"/>
          </a:p>
        </p:txBody>
      </p:sp>
      <p:sp>
        <p:nvSpPr>
          <p:cNvPr id="3" name="内容占位符 2"/>
          <p:cNvSpPr>
            <a14:cpLocks xmlns:a14="http://schemas.microsoft.com/office/drawing/2010/main" noGrp="1"/>
          </p:cNvSpPr>
          <p:nvPr>
            <p:ph idx="1"/>
          </p:nvPr>
        </p:nvSpPr>
        <p:spPr/>
        <p:txBody>
          <a:bodyPr>
            <a:normAutofit fontScale="50000"/>
          </a:bodyPr>
          <a:p>
            <a:r>
              <a:rPr lang="zh-CN" altLang="en-US" sz="5600" b="1"/>
              <a:t>（二）基本要求　</a:t>
            </a:r>
            <a:endParaRPr lang="zh-CN" altLang="en-US" sz="5600" b="1"/>
          </a:p>
          <a:p>
            <a:r>
              <a:rPr lang="zh-CN" altLang="en-US" sz="4000"/>
              <a:t>1.按会诊范围，会诊分为</a:t>
            </a:r>
            <a:r>
              <a:rPr lang="zh-CN" altLang="en-US" sz="4000">
                <a:solidFill>
                  <a:srgbClr val="FF0000"/>
                </a:solidFill>
              </a:rPr>
              <a:t>机构内会诊</a:t>
            </a:r>
            <a:r>
              <a:rPr lang="zh-CN" altLang="en-US" sz="4000"/>
              <a:t>和</a:t>
            </a:r>
            <a:r>
              <a:rPr lang="zh-CN" altLang="en-US" sz="4000">
                <a:solidFill>
                  <a:srgbClr val="FF0000"/>
                </a:solidFill>
              </a:rPr>
              <a:t>机构外会诊</a:t>
            </a:r>
            <a:r>
              <a:rPr lang="zh-CN" altLang="en-US" sz="4000"/>
              <a:t>。</a:t>
            </a:r>
            <a:r>
              <a:rPr lang="zh-CN" altLang="en-US" sz="4000">
                <a:solidFill>
                  <a:srgbClr val="FF0000"/>
                </a:solidFill>
              </a:rPr>
              <a:t>机构内</a:t>
            </a:r>
            <a:r>
              <a:rPr lang="zh-CN" altLang="en-US" sz="4000"/>
              <a:t>多学科会诊应当由</a:t>
            </a:r>
            <a:r>
              <a:rPr lang="zh-CN" altLang="en-US" sz="4000">
                <a:solidFill>
                  <a:srgbClr val="FF0000"/>
                </a:solidFill>
              </a:rPr>
              <a:t>医疗管理部门组织</a:t>
            </a:r>
            <a:r>
              <a:rPr lang="zh-CN" altLang="en-US" sz="4000"/>
              <a:t>。　　　</a:t>
            </a:r>
            <a:endParaRPr lang="zh-CN" altLang="en-US" sz="4000"/>
          </a:p>
          <a:p>
            <a:r>
              <a:rPr lang="zh-CN" altLang="en-US" sz="4000"/>
              <a:t>2.按病情紧急程度，会诊分为</a:t>
            </a:r>
            <a:r>
              <a:rPr lang="zh-CN" altLang="en-US" sz="4000">
                <a:solidFill>
                  <a:srgbClr val="FF0000"/>
                </a:solidFill>
              </a:rPr>
              <a:t>急会诊</a:t>
            </a:r>
            <a:r>
              <a:rPr lang="zh-CN" altLang="en-US" sz="4000"/>
              <a:t>和</a:t>
            </a:r>
            <a:r>
              <a:rPr lang="zh-CN" altLang="en-US" sz="4000">
                <a:solidFill>
                  <a:srgbClr val="FF0000"/>
                </a:solidFill>
              </a:rPr>
              <a:t>普通会诊</a:t>
            </a:r>
            <a:r>
              <a:rPr lang="zh-CN" altLang="en-US" sz="4000"/>
              <a:t>。机构内</a:t>
            </a:r>
            <a:r>
              <a:rPr lang="zh-CN" altLang="en-US" sz="4000">
                <a:solidFill>
                  <a:srgbClr val="FF0000"/>
                </a:solidFill>
              </a:rPr>
              <a:t>急会诊</a:t>
            </a:r>
            <a:r>
              <a:rPr lang="zh-CN" altLang="en-US" sz="4000"/>
              <a:t>应当在会诊请求发出后</a:t>
            </a:r>
            <a:r>
              <a:rPr lang="zh-CN" altLang="en-US" sz="4000">
                <a:solidFill>
                  <a:srgbClr val="FF0000"/>
                </a:solidFill>
              </a:rPr>
              <a:t>10分钟内到位</a:t>
            </a:r>
            <a:r>
              <a:rPr lang="zh-CN" altLang="en-US" sz="4000"/>
              <a:t>，</a:t>
            </a:r>
            <a:r>
              <a:rPr lang="zh-CN" altLang="en-US" sz="4000">
                <a:solidFill>
                  <a:srgbClr val="FF0000"/>
                </a:solidFill>
              </a:rPr>
              <a:t>普通会诊</a:t>
            </a:r>
            <a:r>
              <a:rPr lang="zh-CN" altLang="en-US" sz="4000"/>
              <a:t>应当在会诊发出后</a:t>
            </a:r>
            <a:r>
              <a:rPr lang="zh-CN" altLang="en-US" sz="4000">
                <a:solidFill>
                  <a:srgbClr val="FF0000"/>
                </a:solidFill>
              </a:rPr>
              <a:t>24小时内完成</a:t>
            </a:r>
            <a:r>
              <a:rPr lang="zh-CN" altLang="en-US" sz="4000"/>
              <a:t>。　　　</a:t>
            </a:r>
            <a:endParaRPr lang="zh-CN" altLang="en-US" sz="4000"/>
          </a:p>
          <a:p>
            <a:r>
              <a:rPr lang="zh-CN" altLang="en-US" sz="4000"/>
              <a:t>3.医疗机构应当</a:t>
            </a:r>
            <a:r>
              <a:rPr lang="zh-CN" altLang="en-US" sz="4000">
                <a:solidFill>
                  <a:srgbClr val="FF0000"/>
                </a:solidFill>
              </a:rPr>
              <a:t>统一会诊单格式及填写规范</a:t>
            </a:r>
            <a:r>
              <a:rPr lang="zh-CN" altLang="en-US" sz="4000"/>
              <a:t>，明确各类会诊的具体流程。　　　</a:t>
            </a:r>
            <a:endParaRPr lang="zh-CN" altLang="en-US" sz="4000"/>
          </a:p>
          <a:p>
            <a:r>
              <a:rPr lang="zh-CN" altLang="en-US" sz="4000"/>
              <a:t>4.原则上，会诊请求人员应当陪同完成会诊，会诊情况应当在</a:t>
            </a:r>
            <a:r>
              <a:rPr lang="zh-CN" altLang="en-US" sz="4000">
                <a:solidFill>
                  <a:srgbClr val="FF0000"/>
                </a:solidFill>
              </a:rPr>
              <a:t>会诊单中记录</a:t>
            </a:r>
            <a:r>
              <a:rPr lang="zh-CN" altLang="en-US" sz="4000"/>
              <a:t>。会诊意见的处置情况应当在</a:t>
            </a:r>
            <a:r>
              <a:rPr lang="zh-CN" altLang="en-US" sz="4000">
                <a:solidFill>
                  <a:srgbClr val="FF0000"/>
                </a:solidFill>
              </a:rPr>
              <a:t>病程中记录</a:t>
            </a:r>
            <a:r>
              <a:rPr lang="zh-CN" altLang="en-US" sz="4000"/>
              <a:t>。　　</a:t>
            </a:r>
            <a:endParaRPr lang="zh-CN" altLang="en-US" sz="4000"/>
          </a:p>
          <a:p>
            <a:r>
              <a:rPr lang="zh-CN" altLang="en-US" sz="4000"/>
              <a:t>5.前往或邀请机构外会诊，应当严格遵照国家有关规定执行。　</a:t>
            </a:r>
            <a:endParaRPr lang="zh-CN" altLang="en-US" sz="4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自定义设计方案">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
  <PresentationFormat>自定义</PresentationFormat>
  <Paragraphs>290</Paragraphs>
  <Slides>0</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46</vt:i4>
      </vt:variant>
    </vt:vector>
  </HeadingPairs>
  <TitlesOfParts>
    <vt:vector size="53" baseType="lpstr">
      <vt:lpstr>Arial</vt:lpstr>
      <vt:lpstr>宋体</vt:lpstr>
      <vt:lpstr>Wingdings</vt:lpstr>
      <vt:lpstr>方正小标宋简体</vt:lpstr>
      <vt:lpstr>微软雅黑</vt:lpstr>
      <vt:lpstr>Calibri</vt:lpstr>
      <vt:lpstr>自定义设计方案</vt:lpstr>
      <vt:lpstr>医疗质量安全核心制度要点</vt:lpstr>
      <vt:lpstr>医疗质量安全核心制度要点</vt:lpstr>
      <vt:lpstr>一、首诊负责制度</vt:lpstr>
      <vt:lpstr>一、首诊负责制度</vt:lpstr>
      <vt:lpstr>二、三级查房制度　</vt:lpstr>
      <vt:lpstr>二、三级查房制度</vt:lpstr>
      <vt:lpstr>二、三级查房制度</vt:lpstr>
      <vt:lpstr>三、会诊制度　</vt:lpstr>
      <vt:lpstr>三、会诊制度</vt:lpstr>
      <vt:lpstr>四、分级护理制度　</vt:lpstr>
      <vt:lpstr>四、分级护理制度　</vt:lpstr>
      <vt:lpstr>五、值班和交接班制度　</vt:lpstr>
      <vt:lpstr>五、值班和交接班制度　</vt:lpstr>
      <vt:lpstr>五、值班和交接班制度　</vt:lpstr>
      <vt:lpstr>六、疑难病例讨论制度　　</vt:lpstr>
      <vt:lpstr>六、疑难病例讨论制度</vt:lpstr>
      <vt:lpstr>六、疑难病例讨论制度</vt:lpstr>
      <vt:lpstr>七、急危重患者抢救制度　</vt:lpstr>
      <vt:lpstr>七、急危重患者抢救制度</vt:lpstr>
      <vt:lpstr>七、急危重患者抢救制度</vt:lpstr>
      <vt:lpstr>八、术前讨论制度　</vt:lpstr>
      <vt:lpstr>八、术前讨论制度</vt:lpstr>
      <vt:lpstr>九、死亡病例讨论制度　</vt:lpstr>
      <vt:lpstr>九、死亡病例讨论制度　</vt:lpstr>
      <vt:lpstr>十、查对制度　</vt:lpstr>
      <vt:lpstr>十、查对制度　</vt:lpstr>
      <vt:lpstr>十一、手术安全核查制度　　</vt:lpstr>
      <vt:lpstr>十一、手术安全核查制度　</vt:lpstr>
      <vt:lpstr>十二、手术分级管理制度　　</vt:lpstr>
      <vt:lpstr>十二、手术分级管理制度</vt:lpstr>
      <vt:lpstr>十三、新技术和新项目准入制度　</vt:lpstr>
      <vt:lpstr>十三、新技术和新项目准入制度</vt:lpstr>
      <vt:lpstr>十三、新技术和新项目准入制度</vt:lpstr>
      <vt:lpstr>十四、危急值报告制度　　</vt:lpstr>
      <vt:lpstr>十四、危急值报告制度　　</vt:lpstr>
      <vt:lpstr>十四、危急值报告制度　</vt:lpstr>
      <vt:lpstr>十五、病历管理制度　　　</vt:lpstr>
      <vt:lpstr>十五、病历管理制度　</vt:lpstr>
      <vt:lpstr>十六、抗菌药物分级管理制度　</vt:lpstr>
      <vt:lpstr>十六、抗菌药物分级管理制度　</vt:lpstr>
      <vt:lpstr>十七、临床用血审核制度　</vt:lpstr>
      <vt:lpstr>十七、临床用血审核制度</vt:lpstr>
      <vt:lpstr>十八、信息安全管理制度　　</vt:lpstr>
      <vt:lpstr>十八、信息安全管理制度　　</vt:lpstr>
      <vt:lpstr>十八、信息安全管理制度　</vt:lpstr>
      <vt:lpstr>艰苦奋斗   守正创新</vt:lpstr>
    </vt:vector>
  </TitlesOfParts>
  <Company>Sky123.Org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AutoBVT</dc:creator>
  <cp:lastModifiedBy>iPhone</cp:lastModifiedBy>
  <cp:revision>34</cp:revision>
  <dcterms:created xsi:type="dcterms:W3CDTF">1900-01-01T00:00:00Z</dcterms:created>
  <dcterms:modified xsi:type="dcterms:W3CDTF">1900-01-01T00:00:00Z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2052-12.0.1</vt:lpwstr>
  </property>
  <property fmtid="{D5CDD505-2E9C-101B-9397-08002B2CF9AE}" pid="3" name="KSOSaveFontToCloudKey">
    <vt:lpwstr>292404035_embed</vt:lpwstr>
  </property>
  <property fmtid="{D5CDD505-2E9C-101B-9397-08002B2CF9AE}" pid="4" name="ICV">
    <vt:lpwstr>61DB93E08B4E441997757E33226A3996_13</vt:lpwstr>
  </property>
</Properties>
</file>